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8" r:id="rId3"/>
    <p:sldId id="267" r:id="rId4"/>
    <p:sldId id="263" r:id="rId5"/>
    <p:sldId id="349" r:id="rId6"/>
    <p:sldId id="331" r:id="rId7"/>
    <p:sldId id="342" r:id="rId8"/>
    <p:sldId id="395" r:id="rId9"/>
    <p:sldId id="394" r:id="rId10"/>
    <p:sldId id="400" r:id="rId11"/>
    <p:sldId id="401" r:id="rId12"/>
    <p:sldId id="402" r:id="rId13"/>
    <p:sldId id="403" r:id="rId14"/>
    <p:sldId id="346" r:id="rId15"/>
    <p:sldId id="380" r:id="rId16"/>
    <p:sldId id="396" r:id="rId17"/>
    <p:sldId id="405" r:id="rId18"/>
    <p:sldId id="397" r:id="rId19"/>
    <p:sldId id="398" r:id="rId20"/>
    <p:sldId id="376" r:id="rId21"/>
    <p:sldId id="383" r:id="rId22"/>
    <p:sldId id="399" r:id="rId23"/>
    <p:sldId id="382" r:id="rId24"/>
    <p:sldId id="381" r:id="rId25"/>
    <p:sldId id="388" r:id="rId26"/>
    <p:sldId id="384" r:id="rId27"/>
    <p:sldId id="393" r:id="rId28"/>
    <p:sldId id="391" r:id="rId29"/>
    <p:sldId id="332" r:id="rId30"/>
    <p:sldId id="378" r:id="rId31"/>
    <p:sldId id="390" r:id="rId32"/>
    <p:sldId id="392" r:id="rId33"/>
    <p:sldId id="404" r:id="rId34"/>
    <p:sldId id="387" r:id="rId35"/>
    <p:sldId id="375" r:id="rId36"/>
    <p:sldId id="321" r:id="rId37"/>
    <p:sldId id="389" r:id="rId38"/>
    <p:sldId id="386" r:id="rId39"/>
    <p:sldId id="270" r:id="rId40"/>
    <p:sldId id="273" r:id="rId4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1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573" autoAdjust="0"/>
    <p:restoredTop sz="94667" autoAdjust="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26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2DA6F5-498A-418C-ABF1-5E5816E955D4}" type="datetimeFigureOut">
              <a:rPr lang="en-US"/>
              <a:pPr>
                <a:defRPr/>
              </a:pPr>
              <a:t>9/11/2013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B48B4A2-8DD8-4550-92D1-C41C442738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486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1E51A9-82AA-49CB-AF13-614E1FFE960F}" type="datetimeFigureOut">
              <a:rPr lang="en-US"/>
              <a:pPr>
                <a:defRPr/>
              </a:pPr>
              <a:t>9/11/2013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7B169A-FE7D-4D61-82FF-891DB2BC84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5941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D7A0A5-6921-45E4-B9C1-EDDADBB8D3B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21597B6-50C4-48F1-9CC9-FAA9D31A86C7}" type="datetimeFigureOut">
              <a:rPr lang="en-US" smtClean="0"/>
              <a:pPr>
                <a:defRPr/>
              </a:pPr>
              <a:t>9/11/2013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1F8E34A-A88E-467E-956C-EBE16013A6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B1FEC7-DA54-45D4-8248-733B4AF825CC}" type="datetimeFigureOut">
              <a:rPr lang="en-US" smtClean="0"/>
              <a:pPr>
                <a:defRPr/>
              </a:pPr>
              <a:t>9/11/2013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303FCE6-D24F-4FF2-8BE4-F1EAAE5846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D036FCB6-23D7-41F4-85CB-2E00837766AC}" type="datetimeFigureOut">
              <a:rPr lang="en-US" smtClean="0"/>
              <a:pPr>
                <a:defRPr/>
              </a:pPr>
              <a:t>9/11/2013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513E9A7-B53F-4396-9733-FD10FA456F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884618F-5C6C-4245-B363-6DE4EC1C5DE4}" type="datetimeFigureOut">
              <a:rPr lang="en-US" smtClean="0"/>
              <a:pPr>
                <a:defRPr/>
              </a:pPr>
              <a:t>9/11/2013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ED4841-A9C3-4157-BC10-46FA920F33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516C77F-AA79-4DEF-8F2D-ECE88E020A76}" type="datetimeFigureOut">
              <a:rPr lang="en-US" smtClean="0"/>
              <a:pPr>
                <a:defRPr/>
              </a:pPr>
              <a:t>9/11/2013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9C0281B7-00B0-4857-AC39-B7F9C1F90E9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328B48-4745-4079-AE36-A32BBEE21842}" type="datetimeFigureOut">
              <a:rPr lang="en-US" smtClean="0"/>
              <a:pPr>
                <a:defRPr/>
              </a:pPr>
              <a:t>9/11/2013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E0D7447-D224-4FCE-94A2-A35C55CFD1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012313A-1393-4C0E-800B-163FDB5CADE3}" type="datetimeFigureOut">
              <a:rPr lang="en-US" smtClean="0"/>
              <a:pPr>
                <a:defRPr/>
              </a:pPr>
              <a:t>9/11/2013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B670A4-0D85-4E17-BFFD-FF2344423D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CECAC3F-5C75-4CA3-AA7D-C2D04184DE49}" type="datetimeFigureOut">
              <a:rPr lang="en-US" smtClean="0"/>
              <a:pPr>
                <a:defRPr/>
              </a:pPr>
              <a:t>9/11/2013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9E5686-EB8E-454D-9DCB-452E78C4AC1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45BD753-BE52-4CC6-B148-591E5498A259}" type="datetimeFigureOut">
              <a:rPr lang="en-US" smtClean="0"/>
              <a:pPr>
                <a:defRPr/>
              </a:pPr>
              <a:t>9/11/2013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A12D32-2CE8-43A5-AB95-2E172FBC878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1EDD81-1954-4C18-AB5A-1170B2482CBC}" type="datetimeFigureOut">
              <a:rPr lang="en-US" smtClean="0"/>
              <a:pPr>
                <a:defRPr/>
              </a:pPr>
              <a:t>9/11/2013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2278822-5D1A-42DA-A3E8-9CB599073B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D2C6CC-8508-4BD9-9B18-28C8E536094A}" type="datetimeFigureOut">
              <a:rPr lang="en-US" smtClean="0"/>
              <a:pPr>
                <a:defRPr/>
              </a:pPr>
              <a:t>9/11/2013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462DD7C-BF77-4823-83F3-1180177F46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78000"/>
                <a:satMod val="220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10AFAF2-5F2D-45A8-8135-CBE73E09DCBB}" type="datetimeFigureOut">
              <a:rPr lang="en-US" smtClean="0"/>
              <a:pPr>
                <a:defRPr/>
              </a:pPr>
              <a:t>9/11/2013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B25B5A0-EA74-4B4D-A2EA-8A673B0E9F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larry@gektusa.org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5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152400"/>
            <a:ext cx="6324600" cy="3276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4000" dirty="0" smtClean="0">
                <a:latin typeface="Antique Oakland" pitchFamily="34" charset="0"/>
              </a:rPr>
              <a:t>Grand Encampment</a:t>
            </a:r>
            <a:br>
              <a:rPr lang="it-IT" sz="4000" dirty="0" smtClean="0">
                <a:latin typeface="Antique Oakland" pitchFamily="34" charset="0"/>
              </a:rPr>
            </a:br>
            <a:r>
              <a:rPr lang="it-IT" sz="4000" dirty="0" smtClean="0">
                <a:latin typeface="Antique Oakland" pitchFamily="34" charset="0"/>
              </a:rPr>
              <a:t>of Knights Templar</a:t>
            </a:r>
            <a:br>
              <a:rPr lang="it-IT" sz="4000" dirty="0" smtClean="0">
                <a:latin typeface="Antique Oakland" pitchFamily="34" charset="0"/>
              </a:rPr>
            </a:br>
            <a:r>
              <a:rPr lang="it-IT" sz="3600" dirty="0" smtClean="0">
                <a:latin typeface="Antique Oakland" pitchFamily="34" charset="0"/>
              </a:rPr>
              <a:t/>
            </a:r>
            <a:br>
              <a:rPr lang="it-IT" sz="3600" dirty="0" smtClean="0">
                <a:latin typeface="Antique Oakland" pitchFamily="34" charset="0"/>
              </a:rPr>
            </a:br>
            <a:endParaRPr lang="en-US" sz="3200" dirty="0">
              <a:latin typeface="Antique Oakland" pitchFamily="34" charset="0"/>
            </a:endParaRPr>
          </a:p>
        </p:txBody>
      </p:sp>
      <p:sp>
        <p:nvSpPr>
          <p:cNvPr id="1029" name="Subtitle 2"/>
          <p:cNvSpPr>
            <a:spLocks noGrp="1"/>
          </p:cNvSpPr>
          <p:nvPr>
            <p:ph type="subTitle" idx="1"/>
          </p:nvPr>
        </p:nvSpPr>
        <p:spPr>
          <a:xfrm>
            <a:off x="4038600" y="4953000"/>
            <a:ext cx="4506913" cy="11017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600" dirty="0" smtClean="0"/>
              <a:t>OFFICE OF THE</a:t>
            </a:r>
          </a:p>
          <a:p>
            <a:pPr eaLnBrk="1" hangingPunct="1"/>
            <a:r>
              <a:rPr lang="en-US" sz="3600" dirty="0" smtClean="0"/>
              <a:t>GRAND RECORDER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81000" y="5257800"/>
          <a:ext cx="1676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Document" r:id="rId5" imgW="6092517" imgH="4063040" progId="Word.Document.12">
                  <p:embed/>
                </p:oleObj>
              </mc:Choice>
              <mc:Fallback>
                <p:oleObj name="Document" r:id="rId5" imgW="6092517" imgH="406304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257800"/>
                        <a:ext cx="1676400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427670"/>
              </p:ext>
            </p:extLst>
          </p:nvPr>
        </p:nvGraphicFramePr>
        <p:xfrm>
          <a:off x="685800" y="228600"/>
          <a:ext cx="91440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Picture" r:id="rId7" imgW="915120" imgH="1216080" progId="Word.Picture.8">
                  <p:embed/>
                </p:oleObj>
              </mc:Choice>
              <mc:Fallback>
                <p:oleObj name="Picture" r:id="rId7" imgW="915120" imgH="121608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8600"/>
                        <a:ext cx="914400" cy="121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Ktch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400" dirty="0" smtClean="0"/>
              <a:t>Knights Templar Cross of Honor</a:t>
            </a:r>
          </a:p>
          <a:p>
            <a:pPr marL="0" indent="0" algn="ctr">
              <a:buNone/>
            </a:pPr>
            <a:r>
              <a:rPr lang="en-US" sz="2400" dirty="0" smtClean="0"/>
              <a:t>Section 237(b)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/>
              <a:t>One nomination </a:t>
            </a:r>
            <a:r>
              <a:rPr lang="en-US" sz="2400" dirty="0" smtClean="0"/>
              <a:t>from </a:t>
            </a:r>
            <a:r>
              <a:rPr lang="en-US" sz="2400" dirty="0"/>
              <a:t>each Grand </a:t>
            </a:r>
            <a:r>
              <a:rPr lang="en-US" sz="2400" dirty="0" smtClean="0"/>
              <a:t>Commandery</a:t>
            </a:r>
          </a:p>
          <a:p>
            <a:pPr marL="0" indent="0" algn="ctr">
              <a:buNone/>
            </a:pPr>
            <a:r>
              <a:rPr lang="en-US" sz="2400" dirty="0"/>
              <a:t>plus 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one </a:t>
            </a:r>
            <a:r>
              <a:rPr lang="en-US" sz="2400" dirty="0"/>
              <a:t>additional </a:t>
            </a:r>
            <a:r>
              <a:rPr lang="en-US" sz="2400" dirty="0" smtClean="0"/>
              <a:t>nomination for each 5,000</a:t>
            </a:r>
          </a:p>
          <a:p>
            <a:pPr marL="0" indent="0" algn="ctr">
              <a:buNone/>
            </a:pPr>
            <a:r>
              <a:rPr lang="en-US" sz="2400" dirty="0" smtClean="0"/>
              <a:t>members </a:t>
            </a:r>
            <a:r>
              <a:rPr lang="en-US" sz="2400" dirty="0"/>
              <a:t>or major fraction </a:t>
            </a:r>
            <a:r>
              <a:rPr lang="en-US" sz="2400" dirty="0" smtClean="0"/>
              <a:t>thereof</a:t>
            </a:r>
            <a:endParaRPr lang="en-US" sz="2400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9400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/>
              <a:t>Ktch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 </a:t>
            </a:r>
            <a:r>
              <a:rPr lang="en-US" dirty="0"/>
              <a:t>nomination for the award shall be made by the Commandery of which the nominee is a member, by a motion adopted by the </a:t>
            </a:r>
            <a:r>
              <a:rPr lang="en-US" dirty="0" smtClean="0"/>
              <a:t>Commandery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Must </a:t>
            </a:r>
            <a:r>
              <a:rPr lang="en-US" dirty="0"/>
              <a:t>be submitted in writing </a:t>
            </a:r>
            <a:r>
              <a:rPr lang="en-US" dirty="0" smtClean="0"/>
              <a:t>and</a:t>
            </a:r>
          </a:p>
          <a:p>
            <a:pPr marL="0" indent="0" algn="ctr">
              <a:buNone/>
            </a:pPr>
            <a:r>
              <a:rPr lang="en-US" dirty="0" smtClean="0"/>
              <a:t>approved </a:t>
            </a:r>
            <a:r>
              <a:rPr lang="en-US" dirty="0"/>
              <a:t>by the Grand </a:t>
            </a:r>
            <a:r>
              <a:rPr lang="en-US" dirty="0" smtClean="0"/>
              <a:t>Commander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398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/>
              <a:t>Ktch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Submitted to Grand Encampment Office</a:t>
            </a:r>
          </a:p>
          <a:p>
            <a:pPr marL="0" indent="0" algn="ctr">
              <a:buNone/>
            </a:pPr>
            <a:r>
              <a:rPr lang="en-US" dirty="0" smtClean="0"/>
              <a:t>90 days prior to Grand Commandery Conclave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Requires Grand Master’s approval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Shipped to Grand Recorder</a:t>
            </a:r>
          </a:p>
          <a:p>
            <a:pPr marL="0" indent="0" algn="ctr">
              <a:buNone/>
            </a:pPr>
            <a:r>
              <a:rPr lang="en-US" dirty="0" smtClean="0"/>
              <a:t>30 days prior to Grand Commandery Conclave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7120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/>
              <a:t>Ktch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KTCH Nomination 2013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9" t="30882" r="41867" b="3031"/>
          <a:stretch/>
        </p:blipFill>
        <p:spPr>
          <a:xfrm>
            <a:off x="2057400" y="1066800"/>
            <a:ext cx="4043000" cy="5257800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60021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8595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OFFICE OF THE GRAND RECORDER</a:t>
            </a:r>
            <a:endParaRPr lang="en-US" sz="2800" dirty="0"/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n-US" dirty="0" smtClean="0"/>
          </a:p>
          <a:p>
            <a:pPr algn="ctr" eaLnBrk="1" hangingPunct="1">
              <a:buFont typeface="Wingdings 2" pitchFamily="18" charset="2"/>
              <a:buNone/>
            </a:pPr>
            <a:endParaRPr lang="en-US" dirty="0" smtClean="0"/>
          </a:p>
          <a:p>
            <a:pPr algn="ctr" eaLnBrk="1" hangingPunct="1">
              <a:buFont typeface="Wingdings 2" pitchFamily="18" charset="2"/>
              <a:buNone/>
            </a:pPr>
            <a:endParaRPr lang="en-US" dirty="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en-US" sz="4000" b="1" dirty="0" smtClean="0"/>
              <a:t>Grand Commandery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z="4000" b="1" dirty="0" smtClean="0"/>
              <a:t>Statistical Returns</a:t>
            </a: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685800" y="228600"/>
          <a:ext cx="91440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4" name="Picture" r:id="rId3" imgW="915120" imgH="1216080" progId="Word.Picture.8">
                  <p:embed/>
                </p:oleObj>
              </mc:Choice>
              <mc:Fallback>
                <p:oleObj name="Picture" r:id="rId3" imgW="915120" imgH="121608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8600"/>
                        <a:ext cx="914400" cy="121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48276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GRAND COMMANDERY </a:t>
            </a:r>
            <a:r>
              <a:rPr lang="en-US" sz="2400" dirty="0" smtClean="0"/>
              <a:t>RETURNS</a:t>
            </a:r>
            <a:br>
              <a:rPr lang="en-US" sz="2400" dirty="0" smtClean="0"/>
            </a:br>
            <a:r>
              <a:rPr lang="en-US" sz="2400" dirty="0" smtClean="0"/>
              <a:t>page 1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3" name="Content Placeholder 2" descr="GC 2012 RECAP  no Ofcr Roll 2013  2014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2" t="10603" r="38278" b="7803"/>
          <a:stretch/>
        </p:blipFill>
        <p:spPr>
          <a:xfrm>
            <a:off x="2189353" y="1290250"/>
            <a:ext cx="3754247" cy="4881950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384156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GRAND COMMANDERY </a:t>
            </a:r>
            <a:r>
              <a:rPr lang="en-US" sz="2400" dirty="0" smtClean="0"/>
              <a:t>RETURNS</a:t>
            </a:r>
            <a:br>
              <a:rPr lang="en-US" sz="2400" dirty="0" smtClean="0"/>
            </a:br>
            <a:r>
              <a:rPr lang="en-US" sz="2400" dirty="0" smtClean="0"/>
              <a:t>page 2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Content Placeholder 3" descr="GC 2012 RECAP  no Ofcr Roll 2013  2014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8" t="15613" r="37847" b="2554"/>
          <a:stretch/>
        </p:blipFill>
        <p:spPr>
          <a:xfrm>
            <a:off x="2181142" y="1295400"/>
            <a:ext cx="3914858" cy="5029200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012237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GRAND COMMANDERY </a:t>
            </a:r>
            <a:r>
              <a:rPr lang="en-US" sz="2400" dirty="0" smtClean="0"/>
              <a:t>RETURNS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Section 41 </a:t>
            </a:r>
          </a:p>
          <a:p>
            <a:pPr marL="0" indent="0" algn="ctr">
              <a:buNone/>
            </a:pPr>
            <a:r>
              <a:rPr lang="en-US" dirty="0" smtClean="0"/>
              <a:t>Grand Commandery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200" b="1" u="sng" dirty="0"/>
              <a:t>(h)</a:t>
            </a:r>
            <a:r>
              <a:rPr lang="en-US" sz="2200" b="1" dirty="0"/>
              <a:t>:</a:t>
            </a:r>
            <a:r>
              <a:rPr lang="en-US" sz="2200" dirty="0"/>
              <a:t> It shall, on or before July 1</a:t>
            </a:r>
            <a:r>
              <a:rPr lang="en-US" sz="2200" baseline="30000" dirty="0"/>
              <a:t>st</a:t>
            </a:r>
            <a:r>
              <a:rPr lang="en-US" sz="2200" dirty="0"/>
              <a:t> of each year pay to the Grand Recorder of the Grand Encampment </a:t>
            </a:r>
            <a:r>
              <a:rPr lang="en-US" sz="2200" dirty="0" smtClean="0"/>
              <a:t>such</a:t>
            </a:r>
          </a:p>
          <a:p>
            <a:pPr marL="0" indent="0" algn="ctr">
              <a:buNone/>
            </a:pPr>
            <a:r>
              <a:rPr lang="en-US" sz="2200" dirty="0" smtClean="0"/>
              <a:t>an </a:t>
            </a:r>
            <a:r>
              <a:rPr lang="en-US" sz="2200" dirty="0"/>
              <a:t>amount as may be prescribed by the Grand Encampment as dues for each member of </a:t>
            </a:r>
            <a:r>
              <a:rPr lang="en-US" sz="2200" dirty="0" smtClean="0"/>
              <a:t>its</a:t>
            </a:r>
          </a:p>
          <a:p>
            <a:pPr marL="0" indent="0" algn="ctr">
              <a:buNone/>
            </a:pPr>
            <a:r>
              <a:rPr lang="en-US" sz="2200" dirty="0" smtClean="0"/>
              <a:t> </a:t>
            </a:r>
            <a:r>
              <a:rPr lang="en-US" sz="2200" dirty="0"/>
              <a:t>Constituent </a:t>
            </a:r>
            <a:r>
              <a:rPr lang="en-US" sz="2200" dirty="0" err="1"/>
              <a:t>Commanderies</a:t>
            </a:r>
            <a:r>
              <a:rPr lang="en-US" sz="2200" dirty="0"/>
              <a:t>, as shown by the </a:t>
            </a:r>
            <a:r>
              <a:rPr lang="en-US" sz="2200" dirty="0" smtClean="0"/>
              <a:t>returns</a:t>
            </a:r>
          </a:p>
          <a:p>
            <a:pPr marL="0" indent="0" algn="ctr">
              <a:buNone/>
            </a:pPr>
            <a:r>
              <a:rPr lang="en-US" sz="2200" dirty="0" smtClean="0"/>
              <a:t>of </a:t>
            </a:r>
            <a:r>
              <a:rPr lang="en-US" sz="2200" dirty="0"/>
              <a:t>such Grand Commandery as of December 31</a:t>
            </a:r>
            <a:r>
              <a:rPr lang="en-US" sz="2200" baseline="30000" dirty="0"/>
              <a:t>st</a:t>
            </a:r>
            <a:r>
              <a:rPr lang="en-US" sz="2200" dirty="0"/>
              <a:t>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9784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GRAND COMMANDERY </a:t>
            </a:r>
            <a:r>
              <a:rPr lang="en-US" sz="2400" dirty="0" smtClean="0"/>
              <a:t>RETURNS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Section 52</a:t>
            </a:r>
          </a:p>
          <a:p>
            <a:pPr marL="0" indent="0" algn="ctr">
              <a:buNone/>
            </a:pPr>
            <a:r>
              <a:rPr lang="en-US" dirty="0" smtClean="0"/>
              <a:t>Grand Recorder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200" dirty="0"/>
              <a:t>It is the duty of the Grand Recorder… </a:t>
            </a:r>
            <a:endParaRPr lang="en-US" sz="2200" dirty="0" smtClean="0"/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r>
              <a:rPr lang="en-US" sz="2200" b="1" u="sng" dirty="0"/>
              <a:t>(b)</a:t>
            </a:r>
            <a:r>
              <a:rPr lang="en-US" sz="2200" dirty="0"/>
              <a:t> To forward to the Grand Recorder of the Grand Encampment, on or before the First Day of July of each year, the Annual Returns and Dues of the Grand Commandery.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6202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OFFICE OF THE GRAND RECORDER</a:t>
            </a:r>
            <a:endParaRPr lang="en-US" sz="2800" dirty="0"/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n-US" dirty="0" smtClean="0"/>
          </a:p>
          <a:p>
            <a:pPr algn="ctr" eaLnBrk="1" hangingPunct="1">
              <a:buFont typeface="Wingdings 2" pitchFamily="18" charset="2"/>
              <a:buNone/>
            </a:pPr>
            <a:endParaRPr lang="en-US" dirty="0" smtClean="0"/>
          </a:p>
          <a:p>
            <a:pPr algn="ctr" eaLnBrk="1" hangingPunct="1">
              <a:buFont typeface="Wingdings 2" pitchFamily="18" charset="2"/>
              <a:buNone/>
            </a:pPr>
            <a:endParaRPr lang="en-US" dirty="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en-US" sz="4000" dirty="0" smtClean="0"/>
              <a:t>5909 West Loop South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z="4000" dirty="0" smtClean="0"/>
              <a:t>Suite 495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z="4000" dirty="0" smtClean="0"/>
              <a:t>Bellaire, Texas 77401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685800" y="228600"/>
          <a:ext cx="91440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Picture" r:id="rId3" imgW="915120" imgH="1216080" progId="Word.Picture.8">
                  <p:embed/>
                </p:oleObj>
              </mc:Choice>
              <mc:Fallback>
                <p:oleObj name="Picture" r:id="rId3" imgW="915120" imgH="121608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8600"/>
                        <a:ext cx="914400" cy="121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GRAND COMMANDERY RETURNS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Retain copy of Returns for reference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u="sng" dirty="0" smtClean="0"/>
              <a:t>BEGINNING</a:t>
            </a:r>
            <a:r>
              <a:rPr lang="en-US" dirty="0" smtClean="0"/>
              <a:t> numbers should be the same as </a:t>
            </a:r>
            <a:r>
              <a:rPr lang="en-US" u="sng" dirty="0" smtClean="0"/>
              <a:t>ENDING</a:t>
            </a:r>
            <a:r>
              <a:rPr lang="en-US" dirty="0" smtClean="0"/>
              <a:t> numbers on prior year’s reports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Number of Constituent </a:t>
            </a:r>
            <a:r>
              <a:rPr lang="en-US" dirty="0" err="1" smtClean="0"/>
              <a:t>Commanderies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Number of Sir Knights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 smtClean="0"/>
              <a:t>Double check calculations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964400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GRAND </a:t>
            </a:r>
            <a:r>
              <a:rPr lang="en-US" sz="2700" dirty="0"/>
              <a:t>COMMANDERY RETURNS</a:t>
            </a:r>
            <a:r>
              <a:rPr lang="en-US" sz="4000" dirty="0"/>
              <a:t/>
            </a:r>
            <a:br>
              <a:rPr lang="en-US" sz="4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Knights Templar Eye Foundation</a:t>
            </a:r>
          </a:p>
          <a:p>
            <a:pPr marL="0" indent="0" algn="ctr">
              <a:buNone/>
            </a:pPr>
            <a:r>
              <a:rPr lang="en-US" dirty="0" smtClean="0"/>
              <a:t>ASSESSMENT is part of your</a:t>
            </a:r>
          </a:p>
          <a:p>
            <a:pPr marL="0" indent="0" algn="ctr">
              <a:buNone/>
            </a:pPr>
            <a:r>
              <a:rPr lang="en-US" dirty="0"/>
              <a:t>G</a:t>
            </a:r>
            <a:r>
              <a:rPr lang="en-US" dirty="0" smtClean="0"/>
              <a:t>rand Commandery Returns to</a:t>
            </a:r>
          </a:p>
          <a:p>
            <a:pPr marL="0" indent="0" algn="ctr">
              <a:buNone/>
            </a:pPr>
            <a:r>
              <a:rPr lang="en-US" dirty="0" smtClean="0"/>
              <a:t>Grand Encampment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DO NOT REMIT TO KTEF OFFICE</a:t>
            </a:r>
          </a:p>
          <a:p>
            <a:pPr marL="0" indent="0" algn="ctr">
              <a:buNone/>
            </a:pPr>
            <a:r>
              <a:rPr lang="en-US" dirty="0" smtClean="0"/>
              <a:t>in Flower Mound, Texas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161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GRAND </a:t>
            </a:r>
            <a:r>
              <a:rPr lang="en-US" sz="2700" dirty="0"/>
              <a:t>COMMANDERY RETURNS</a:t>
            </a:r>
            <a:r>
              <a:rPr lang="en-US" sz="4000" dirty="0"/>
              <a:t/>
            </a:r>
            <a:br>
              <a:rPr lang="en-US" sz="4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Recapitulation (Reporting) Period</a:t>
            </a:r>
          </a:p>
          <a:p>
            <a:pPr marL="0" indent="0" algn="ctr">
              <a:buNone/>
            </a:pPr>
            <a:r>
              <a:rPr lang="en-US" dirty="0" smtClean="0"/>
              <a:t>January 1 – December 31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Due in Grand Encampment Office</a:t>
            </a:r>
          </a:p>
          <a:p>
            <a:pPr marL="0" indent="0" algn="ctr">
              <a:buNone/>
            </a:pPr>
            <a:r>
              <a:rPr lang="en-US" dirty="0"/>
              <a:t>o</a:t>
            </a:r>
            <a:r>
              <a:rPr lang="en-US" dirty="0" smtClean="0"/>
              <a:t>n or before July 1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Electronic Reporting will be implemented</a:t>
            </a:r>
          </a:p>
          <a:p>
            <a:pPr marL="0" indent="0" algn="ctr">
              <a:buNone/>
            </a:pPr>
            <a:r>
              <a:rPr lang="en-US" dirty="0" smtClean="0"/>
              <a:t>when ALL </a:t>
            </a:r>
            <a:r>
              <a:rPr lang="en-US" dirty="0" err="1" smtClean="0"/>
              <a:t>Commanderies</a:t>
            </a:r>
            <a:r>
              <a:rPr lang="en-US" dirty="0" smtClean="0"/>
              <a:t> are using YRIS</a:t>
            </a:r>
          </a:p>
          <a:p>
            <a:pPr marL="0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4842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GRAND ENCAMPMENT RITUALS</a:t>
            </a:r>
            <a:r>
              <a:rPr lang="en-US" sz="4000" dirty="0"/>
              <a:t/>
            </a:r>
            <a:br>
              <a:rPr lang="en-US" sz="4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Can be ordered only by </a:t>
            </a:r>
            <a:r>
              <a:rPr lang="en-US" u="sng" dirty="0" smtClean="0"/>
              <a:t>Grand</a:t>
            </a:r>
            <a:r>
              <a:rPr lang="en-US" dirty="0" smtClean="0"/>
              <a:t> </a:t>
            </a:r>
            <a:r>
              <a:rPr lang="en-US" u="sng" dirty="0" smtClean="0"/>
              <a:t>Recorders</a:t>
            </a:r>
          </a:p>
          <a:p>
            <a:pPr marL="0" indent="0" algn="ctr">
              <a:buNone/>
            </a:pPr>
            <a:r>
              <a:rPr lang="en-US" dirty="0" smtClean="0"/>
              <a:t>(multiples of 10)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May be shipped and billed to</a:t>
            </a:r>
          </a:p>
          <a:p>
            <a:pPr marL="0" indent="0" algn="ctr">
              <a:buNone/>
            </a:pPr>
            <a:r>
              <a:rPr lang="en-US" dirty="0" smtClean="0"/>
              <a:t>Constituent </a:t>
            </a:r>
            <a:r>
              <a:rPr lang="en-US" dirty="0" err="1" smtClean="0"/>
              <a:t>Commanderies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161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err="1" smtClean="0"/>
              <a:t>Irs</a:t>
            </a:r>
            <a:r>
              <a:rPr lang="en-US" sz="2400" dirty="0" smtClean="0"/>
              <a:t> – 990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Grand Encampment does NOT file 990’s for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 Grand </a:t>
            </a:r>
            <a:r>
              <a:rPr lang="en-US" dirty="0" err="1" smtClean="0"/>
              <a:t>Commanderies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Constituent </a:t>
            </a:r>
            <a:r>
              <a:rPr lang="en-US" dirty="0" err="1" smtClean="0"/>
              <a:t>Commanderies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Subordinate </a:t>
            </a:r>
            <a:r>
              <a:rPr lang="en-US" dirty="0" smtClean="0"/>
              <a:t>Commanderies</a:t>
            </a:r>
          </a:p>
          <a:p>
            <a:pPr marL="0" indent="0" algn="ctr">
              <a:buNone/>
            </a:pPr>
            <a:r>
              <a:rPr lang="en-US" dirty="0" smtClean="0"/>
              <a:t>(none in US subject to filing)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161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Irs</a:t>
            </a:r>
            <a:r>
              <a:rPr lang="en-US" sz="2400" dirty="0" smtClean="0"/>
              <a:t> </a:t>
            </a:r>
            <a:r>
              <a:rPr lang="en-US" sz="2400" dirty="0"/>
              <a:t>– 990</a:t>
            </a:r>
            <a:r>
              <a:rPr lang="en-US" sz="4000" dirty="0"/>
              <a:t/>
            </a:r>
            <a:br>
              <a:rPr lang="en-US" sz="4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Knights Templar of the USA </a:t>
            </a:r>
          </a:p>
          <a:p>
            <a:pPr marL="0" indent="0" algn="ctr">
              <a:buNone/>
            </a:pPr>
            <a:r>
              <a:rPr lang="en-US" dirty="0" err="1"/>
              <a:t>d</a:t>
            </a:r>
            <a:r>
              <a:rPr lang="en-US" dirty="0" err="1" smtClean="0"/>
              <a:t>ba</a:t>
            </a:r>
            <a:r>
              <a:rPr lang="en-US" dirty="0" smtClean="0"/>
              <a:t> Commandery Number and Name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(Knights Templar of the USA 106 Park Place)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161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err="1" smtClean="0"/>
              <a:t>Irs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n-US" sz="2400" dirty="0" smtClean="0"/>
              <a:t>990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Each must file appropriately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990 (long form)</a:t>
            </a:r>
          </a:p>
          <a:p>
            <a:pPr marL="0" indent="0" algn="ctr">
              <a:buNone/>
            </a:pPr>
            <a:r>
              <a:rPr lang="en-US" dirty="0" smtClean="0"/>
              <a:t>990</a:t>
            </a:r>
            <a:r>
              <a:rPr lang="en-US" dirty="0"/>
              <a:t> – </a:t>
            </a:r>
            <a:r>
              <a:rPr lang="en-US" dirty="0" smtClean="0"/>
              <a:t>EZ (short form)</a:t>
            </a:r>
          </a:p>
          <a:p>
            <a:pPr marL="0" indent="0" algn="ctr">
              <a:buNone/>
            </a:pPr>
            <a:r>
              <a:rPr lang="en-US" dirty="0" smtClean="0"/>
              <a:t>990 – N (e-postcard)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161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200" dirty="0" smtClean="0"/>
              <a:t>EIN – TIN</a:t>
            </a:r>
            <a:br>
              <a:rPr lang="en-US" sz="2200" dirty="0" smtClean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EIN numbers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Each year Grand Encampment Office</a:t>
            </a:r>
          </a:p>
          <a:p>
            <a:pPr marL="0" indent="0" algn="ctr">
              <a:buNone/>
            </a:pPr>
            <a:r>
              <a:rPr lang="en-US" dirty="0" smtClean="0"/>
              <a:t>confirms with each Grand Recorder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Group Exemption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161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200" dirty="0" smtClean="0"/>
              <a:t>EIN – TIN</a:t>
            </a:r>
            <a:br>
              <a:rPr lang="en-US" sz="2200" dirty="0" smtClean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Common EIN problems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Transposing numbers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Using another reporting entity’s EIN</a:t>
            </a:r>
          </a:p>
          <a:p>
            <a:pPr marL="0" indent="0" algn="ctr">
              <a:buNone/>
            </a:pPr>
            <a:r>
              <a:rPr lang="en-US" dirty="0" smtClean="0"/>
              <a:t>(Chapter, Council, Grand Commandery)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161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EIN – TIN</a:t>
            </a:r>
            <a:br>
              <a:rPr lang="en-US" sz="2200" dirty="0" smtClean="0"/>
            </a:br>
            <a:endParaRPr lang="en-US" sz="2200" dirty="0"/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n-US" dirty="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en-US" sz="4000" dirty="0" smtClean="0"/>
              <a:t>TAX ID NUMBERS</a:t>
            </a:r>
          </a:p>
          <a:p>
            <a:pPr algn="ctr" eaLnBrk="1" hangingPunct="1">
              <a:buFont typeface="Wingdings 2" pitchFamily="18" charset="2"/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2800" dirty="0" smtClean="0"/>
              <a:t>Charitable &amp; Exempt Org/ Statistics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b="1" u="sng" dirty="0" smtClean="0">
                <a:solidFill>
                  <a:schemeClr val="accent4">
                    <a:lumMod val="75000"/>
                  </a:schemeClr>
                </a:solidFill>
              </a:rPr>
              <a:t>Exempt Org Master File</a:t>
            </a:r>
            <a:endParaRPr lang="en-US" sz="2800" b="1" dirty="0" smtClean="0"/>
          </a:p>
          <a:p>
            <a:pPr algn="ctr" eaLnBrk="1" hangingPunct="1">
              <a:buFont typeface="Wingdings 2" pitchFamily="18" charset="2"/>
              <a:buNone/>
            </a:pPr>
            <a:endParaRPr lang="en-US" sz="4000" dirty="0" smtClean="0"/>
          </a:p>
          <a:p>
            <a:pPr algn="ctr" eaLnBrk="1" hangingPunct="1">
              <a:buFont typeface="Wingdings 2" pitchFamily="18" charset="2"/>
              <a:buNone/>
            </a:pPr>
            <a:endParaRPr lang="en-US" sz="40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OFFICE OF THE GRAND RECORDER</a:t>
            </a:r>
            <a:endParaRPr lang="en-US" sz="2800" dirty="0"/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n-US" dirty="0" smtClean="0"/>
          </a:p>
          <a:p>
            <a:pPr algn="ctr" eaLnBrk="1" hangingPunct="1">
              <a:buFont typeface="Wingdings 2" pitchFamily="18" charset="2"/>
              <a:buNone/>
            </a:pPr>
            <a:endParaRPr lang="en-US" dirty="0" smtClean="0"/>
          </a:p>
          <a:p>
            <a:pPr algn="ctr" eaLnBrk="1" hangingPunct="1">
              <a:buFont typeface="Wingdings 2" pitchFamily="18" charset="2"/>
              <a:buNone/>
            </a:pPr>
            <a:endParaRPr lang="en-US" dirty="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en-US" sz="4000" dirty="0" smtClean="0"/>
              <a:t>Monday – Friday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z="4000" dirty="0" smtClean="0"/>
              <a:t>8:00 A.M. – 5:00 P.M.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z="3200" dirty="0" smtClean="0"/>
              <a:t>CENTRAL TIME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685800" y="228600"/>
          <a:ext cx="91440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Picture" r:id="rId3" imgW="915120" imgH="1216080" progId="Word.Picture.8">
                  <p:embed/>
                </p:oleObj>
              </mc:Choice>
              <mc:Fallback>
                <p:oleObj name="Picture" r:id="rId3" imgW="915120" imgH="121608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8600"/>
                        <a:ext cx="914400" cy="121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OFFICE OF THE GRAND RECORDER</a:t>
            </a:r>
            <a:endParaRPr lang="en-US" sz="2800" dirty="0"/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n-US" dirty="0" smtClean="0"/>
          </a:p>
          <a:p>
            <a:pPr algn="ctr" eaLnBrk="1" hangingPunct="1">
              <a:buFont typeface="Wingdings 2" pitchFamily="18" charset="2"/>
              <a:buNone/>
            </a:pPr>
            <a:endParaRPr lang="en-US" dirty="0" smtClean="0"/>
          </a:p>
          <a:p>
            <a:pPr algn="ctr" eaLnBrk="1" hangingPunct="1">
              <a:buFont typeface="Wingdings 2" pitchFamily="18" charset="2"/>
              <a:buNone/>
            </a:pPr>
            <a:endParaRPr lang="en-US" dirty="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en-US" sz="4000" dirty="0" smtClean="0"/>
              <a:t>Knights Templar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z="4000" dirty="0" smtClean="0"/>
              <a:t>Educational Foundation</a:t>
            </a: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685800" y="228600"/>
          <a:ext cx="91440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6" name="Picture" r:id="rId3" imgW="915120" imgH="1216080" progId="Word.Picture.8">
                  <p:embed/>
                </p:oleObj>
              </mc:Choice>
              <mc:Fallback>
                <p:oleObj name="Picture" r:id="rId3" imgW="915120" imgH="121608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8600"/>
                        <a:ext cx="914400" cy="121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48276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200" dirty="0" smtClean="0"/>
              <a:t>KT EDUCATIONAL FOUNDATION</a:t>
            </a:r>
            <a:br>
              <a:rPr lang="en-US" sz="2200" dirty="0" smtClean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400" b="1" dirty="0" smtClean="0"/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dirty="0"/>
              <a:t>990 information from Divisions (States)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due to Grand Encampment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February 15th of each year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161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KT EDUCATIONAL FOUNDATION</a:t>
            </a:r>
            <a:r>
              <a:rPr lang="en-US" sz="4000" dirty="0"/>
              <a:t/>
            </a:r>
            <a:br>
              <a:rPr lang="en-US" sz="4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Grand Encampment files 990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Consolidated Group Return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Based on Calendar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161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INFORMATIONAL FORM MAILED TO</a:t>
            </a:r>
            <a:br>
              <a:rPr lang="en-US" sz="2800" dirty="0" smtClean="0"/>
            </a:br>
            <a:r>
              <a:rPr lang="en-US" sz="2800" dirty="0" smtClean="0"/>
              <a:t>EACH GRAND RECORDER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KMBT_C22013090309490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9" t="11092" r="29659" b="3537"/>
          <a:stretch/>
        </p:blipFill>
        <p:spPr>
          <a:xfrm>
            <a:off x="2179150" y="1219200"/>
            <a:ext cx="3894290" cy="50291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41247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KT EDUCATIONAL FOUNDATION</a:t>
            </a:r>
            <a:r>
              <a:rPr lang="en-US" sz="4000" dirty="0"/>
              <a:t/>
            </a:r>
            <a:br>
              <a:rPr lang="en-US" sz="4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DIVISION </a:t>
            </a:r>
            <a:r>
              <a:rPr lang="en-US" dirty="0" smtClean="0"/>
              <a:t>(Grand Commandery)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DO NOT FILE 990</a:t>
            </a:r>
          </a:p>
          <a:p>
            <a:pPr marL="0" indent="0" algn="ctr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PENALTIES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for failure to provide information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in timely manner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161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8755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228600" y="2667000"/>
            <a:ext cx="7772400" cy="1470025"/>
          </a:xfrm>
          <a:noFill/>
        </p:spPr>
        <p:txBody>
          <a:bodyPr wrap="square" lIns="91440" tIns="45720" rIns="91440" bIns="45720" numCol="1" anchor="ctr" compatLnSpc="1">
            <a:prstTxWarp prst="textNoShape">
              <a:avLst/>
            </a:prstTxWarp>
          </a:bodyPr>
          <a:lstStyle/>
          <a:p>
            <a:pPr algn="ctr"/>
            <a:r>
              <a:rPr lang="en-US" b="0" cap="none" dirty="0" smtClean="0">
                <a:ln>
                  <a:noFill/>
                </a:ln>
                <a:solidFill>
                  <a:srgbClr val="003760"/>
                </a:solidFill>
              </a:rPr>
              <a:t>GEKT Member Update</a:t>
            </a:r>
          </a:p>
        </p:txBody>
      </p:sp>
      <p:sp>
        <p:nvSpPr>
          <p:cNvPr id="30723" name="Subtitle 2"/>
          <p:cNvSpPr>
            <a:spLocks noGrp="1"/>
          </p:cNvSpPr>
          <p:nvPr>
            <p:ph type="subTitle" idx="4294967295"/>
          </p:nvPr>
        </p:nvSpPr>
        <p:spPr>
          <a:xfrm>
            <a:off x="914400" y="3810000"/>
            <a:ext cx="6019800" cy="21336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en-US" sz="1300" dirty="0" smtClean="0">
              <a:solidFill>
                <a:srgbClr val="595959"/>
              </a:solidFill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en-US" sz="3600" b="1" i="1" u="sng" dirty="0" smtClean="0">
                <a:solidFill>
                  <a:srgbClr val="FF0000"/>
                </a:solidFill>
              </a:rPr>
              <a:t>Y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ork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u="sng" dirty="0" smtClean="0">
                <a:solidFill>
                  <a:srgbClr val="FF0000"/>
                </a:solidFill>
              </a:rPr>
              <a:t>R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ite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u="sng" dirty="0" smtClean="0">
                <a:solidFill>
                  <a:srgbClr val="FF0000"/>
                </a:solidFill>
              </a:rPr>
              <a:t>I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nformation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u="sng" dirty="0" smtClean="0">
                <a:solidFill>
                  <a:srgbClr val="FF0000"/>
                </a:solidFill>
              </a:rPr>
              <a:t>S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ystem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en-US" sz="5400" b="1" dirty="0" smtClean="0">
                <a:solidFill>
                  <a:srgbClr val="FF0000"/>
                </a:solidFill>
              </a:rPr>
              <a:t>YRIS</a:t>
            </a:r>
          </a:p>
        </p:txBody>
      </p:sp>
      <p:pic>
        <p:nvPicPr>
          <p:cNvPr id="30724" name="Picture 4" descr="york_rite_logo-copy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914400"/>
            <a:ext cx="14001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Yris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400" b="1" dirty="0" smtClean="0"/>
          </a:p>
          <a:p>
            <a:pPr marL="0" indent="0" algn="ctr">
              <a:buNone/>
            </a:pPr>
            <a:r>
              <a:rPr lang="en-US" sz="2400" b="1" dirty="0" smtClean="0"/>
              <a:t>Sir </a:t>
            </a:r>
            <a:r>
              <a:rPr lang="en-US" sz="2400" b="1" dirty="0"/>
              <a:t>Knight Robert W. Bigley</a:t>
            </a:r>
          </a:p>
          <a:p>
            <a:pPr marL="0" indent="0" algn="ctr">
              <a:buNone/>
            </a:pPr>
            <a:r>
              <a:rPr lang="en-US" sz="2400" b="1" dirty="0"/>
              <a:t>YRIS Project Leader</a:t>
            </a:r>
          </a:p>
          <a:p>
            <a:pPr algn="ctr"/>
            <a:endParaRPr lang="en-US" sz="2400" b="1" dirty="0"/>
          </a:p>
          <a:p>
            <a:pPr marL="0" indent="0" algn="ctr">
              <a:buNone/>
            </a:pPr>
            <a:r>
              <a:rPr lang="en-US" sz="2400" b="1" dirty="0"/>
              <a:t>Ms. Marci Martinez</a:t>
            </a:r>
          </a:p>
          <a:p>
            <a:pPr marL="0" indent="0" algn="ctr">
              <a:buNone/>
            </a:pPr>
            <a:r>
              <a:rPr lang="en-US" sz="2400" b="1" dirty="0"/>
              <a:t>Director of Operations and Training</a:t>
            </a:r>
          </a:p>
          <a:p>
            <a:pPr algn="ctr"/>
            <a:endParaRPr lang="en-US" sz="2400" b="1" dirty="0"/>
          </a:p>
          <a:p>
            <a:pPr marL="0" indent="0" algn="ctr">
              <a:buNone/>
            </a:pPr>
            <a:r>
              <a:rPr lang="en-US" sz="2400" b="1" dirty="0"/>
              <a:t>Sir Knight John Elkinton, </a:t>
            </a:r>
            <a:r>
              <a:rPr lang="en-US" sz="2400" b="1" dirty="0" smtClean="0"/>
              <a:t>GCG </a:t>
            </a:r>
            <a:r>
              <a:rPr lang="en-US" sz="2400" b="1" dirty="0"/>
              <a:t>(</a:t>
            </a:r>
            <a:r>
              <a:rPr lang="en-US" sz="2400" b="1" dirty="0" smtClean="0"/>
              <a:t>TX)</a:t>
            </a:r>
          </a:p>
          <a:p>
            <a:pPr marL="0" indent="0" algn="ctr">
              <a:buNone/>
            </a:pPr>
            <a:r>
              <a:rPr lang="en-US" sz="2400" b="1" dirty="0" smtClean="0"/>
              <a:t>GEKT </a:t>
            </a:r>
            <a:r>
              <a:rPr lang="en-US" sz="2400" b="1" dirty="0"/>
              <a:t>System Administrator</a:t>
            </a:r>
          </a:p>
        </p:txBody>
      </p:sp>
    </p:spTree>
    <p:extLst>
      <p:ext uri="{BB962C8B-B14F-4D97-AF65-F5344CB8AC3E}">
        <p14:creationId xmlns:p14="http://schemas.microsoft.com/office/powerpoint/2010/main" val="8477161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Yris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400" b="1" dirty="0" smtClean="0"/>
          </a:p>
          <a:p>
            <a:pPr marL="0" indent="0" algn="ctr">
              <a:buNone/>
            </a:pPr>
            <a:r>
              <a:rPr lang="en-US" sz="2400" b="1" dirty="0" smtClean="0"/>
              <a:t>2013-2014</a:t>
            </a:r>
            <a:endParaRPr lang="en-US" sz="2400" b="1" dirty="0"/>
          </a:p>
          <a:p>
            <a:pPr algn="ctr"/>
            <a:endParaRPr lang="en-US" sz="2400" b="1" dirty="0"/>
          </a:p>
          <a:p>
            <a:pPr marL="0" indent="0" algn="ctr">
              <a:buNone/>
            </a:pPr>
            <a:r>
              <a:rPr lang="en-US" sz="2400" b="1" dirty="0"/>
              <a:t>Opening YRIS to</a:t>
            </a:r>
          </a:p>
          <a:p>
            <a:pPr algn="ctr"/>
            <a:endParaRPr lang="en-US" sz="2400" b="1" dirty="0"/>
          </a:p>
          <a:p>
            <a:pPr marL="0" indent="0" algn="ctr">
              <a:buNone/>
            </a:pPr>
            <a:r>
              <a:rPr lang="en-US" sz="2400" b="1" dirty="0"/>
              <a:t>Capitular </a:t>
            </a:r>
            <a:r>
              <a:rPr lang="en-US" sz="2400" b="1" dirty="0" smtClean="0"/>
              <a:t>Chapters</a:t>
            </a:r>
            <a:endParaRPr lang="en-US" sz="2400" b="1" dirty="0"/>
          </a:p>
          <a:p>
            <a:pPr marL="0" indent="0" algn="ctr">
              <a:buNone/>
            </a:pPr>
            <a:r>
              <a:rPr lang="en-US" sz="2400" b="1" dirty="0"/>
              <a:t>Cryptic Councils</a:t>
            </a:r>
          </a:p>
          <a:p>
            <a:pPr algn="ctr"/>
            <a:endParaRPr lang="en-US" sz="2400" b="1" dirty="0"/>
          </a:p>
          <a:p>
            <a:pPr marL="0" indent="0" algn="ctr">
              <a:buNone/>
            </a:pPr>
            <a:r>
              <a:rPr lang="en-US" sz="2400" b="1" dirty="0"/>
              <a:t>Other Masonic Organizations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161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OFFICE OF THE GRAND RECORDER</a:t>
            </a:r>
            <a:endParaRPr lang="en-US" sz="2800" dirty="0"/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algn="ctr">
              <a:buFont typeface="Wingdings 2"/>
              <a:buNone/>
            </a:pPr>
            <a:endParaRPr lang="en-US" sz="2400" b="1" dirty="0" smtClean="0"/>
          </a:p>
          <a:p>
            <a:pPr algn="ctr">
              <a:buFont typeface="Wingdings 2"/>
              <a:buNone/>
            </a:pPr>
            <a:r>
              <a:rPr lang="en-US" sz="2400" b="1" dirty="0" smtClean="0"/>
              <a:t>Constitution </a:t>
            </a:r>
            <a:r>
              <a:rPr lang="en-US" sz="2400" b="1" dirty="0"/>
              <a:t>and Statutes</a:t>
            </a:r>
          </a:p>
          <a:p>
            <a:pPr algn="ctr">
              <a:buFont typeface="Wingdings 2"/>
              <a:buNone/>
            </a:pPr>
            <a:r>
              <a:rPr lang="en-US" sz="2400" b="1" dirty="0" smtClean="0"/>
              <a:t>Including ALL</a:t>
            </a:r>
            <a:endParaRPr lang="en-US" sz="2400" b="1" dirty="0"/>
          </a:p>
          <a:p>
            <a:pPr algn="ctr">
              <a:buFont typeface="Wingdings 2"/>
              <a:buNone/>
            </a:pPr>
            <a:r>
              <a:rPr lang="en-US" sz="2400" b="1" dirty="0"/>
              <a:t>Grand Masters’ Decisions</a:t>
            </a:r>
          </a:p>
          <a:p>
            <a:pPr algn="ctr">
              <a:buFont typeface="Wingdings 2"/>
              <a:buNone/>
            </a:pPr>
            <a:endParaRPr lang="en-US" sz="2400" b="1" dirty="0"/>
          </a:p>
          <a:p>
            <a:pPr algn="ctr">
              <a:buFont typeface="Wingdings 2"/>
              <a:buNone/>
            </a:pPr>
            <a:r>
              <a:rPr lang="en-US" sz="2400" b="1" dirty="0" smtClean="0"/>
              <a:t>on </a:t>
            </a:r>
            <a:r>
              <a:rPr lang="en-US" sz="2400" b="1" dirty="0"/>
              <a:t>GEKT website</a:t>
            </a:r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685800" y="228600"/>
          <a:ext cx="91440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0" name="Picture" r:id="rId3" imgW="915120" imgH="1216080" progId="Word.Picture.8">
                  <p:embed/>
                </p:oleObj>
              </mc:Choice>
              <mc:Fallback>
                <p:oleObj name="Picture" r:id="rId3" imgW="915120" imgH="121608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8600"/>
                        <a:ext cx="914400" cy="121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OFFICE OF THE GRAND RECORDER</a:t>
            </a:r>
            <a:endParaRPr lang="en-US" sz="2800" dirty="0"/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endParaRPr lang="en-US" dirty="0" smtClean="0"/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larry@gektusa.org</a:t>
            </a:r>
            <a:endParaRPr lang="en-US" sz="4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endParaRPr lang="en-US" sz="4000" dirty="0" smtClean="0"/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4000" dirty="0" smtClean="0"/>
              <a:t>713-349-8700 TELEPHONE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4000" dirty="0" smtClean="0"/>
              <a:t>713-349-8710 FACSIMILE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685800" y="228600"/>
          <a:ext cx="91440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" name="Picture" r:id="rId4" imgW="915120" imgH="1216080" progId="Word.Picture.8">
                  <p:embed/>
                </p:oleObj>
              </mc:Choice>
              <mc:Fallback>
                <p:oleObj name="Picture" r:id="rId4" imgW="915120" imgH="121608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8600"/>
                        <a:ext cx="914400" cy="121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OFFICE OF THE GRAND RECORDER</a:t>
            </a:r>
            <a:endParaRPr lang="en-US" sz="2800" dirty="0"/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n-US" dirty="0" smtClean="0"/>
          </a:p>
          <a:p>
            <a:pPr algn="ctr" eaLnBrk="1" hangingPunct="1">
              <a:buFont typeface="Wingdings 2" pitchFamily="18" charset="2"/>
              <a:buNone/>
            </a:pPr>
            <a:endParaRPr lang="en-US" dirty="0" smtClean="0"/>
          </a:p>
          <a:p>
            <a:pPr algn="ctr" eaLnBrk="1" hangingPunct="1">
              <a:buFont typeface="Wingdings 2" pitchFamily="18" charset="2"/>
              <a:buNone/>
            </a:pPr>
            <a:endParaRPr lang="en-US" dirty="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en-US" sz="4000" b="1" dirty="0" smtClean="0"/>
              <a:t>QUESTIONS?</a:t>
            </a:r>
          </a:p>
          <a:p>
            <a:pPr algn="ctr" eaLnBrk="1" hangingPunct="1">
              <a:buFont typeface="Wingdings 2" pitchFamily="18" charset="2"/>
              <a:buNone/>
            </a:pPr>
            <a:endParaRPr lang="en-US" sz="4000" b="1" dirty="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en-US" sz="4000" b="1" dirty="0" smtClean="0"/>
              <a:t>COMMENTS OR CONCERNS</a:t>
            </a:r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685800" y="228600"/>
          <a:ext cx="91440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6" name="Picture" r:id="rId3" imgW="915120" imgH="1216080" progId="Word.Picture.8">
                  <p:embed/>
                </p:oleObj>
              </mc:Choice>
              <mc:Fallback>
                <p:oleObj name="Picture" r:id="rId3" imgW="915120" imgH="121608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8600"/>
                        <a:ext cx="914400" cy="121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65"/>
            <a:ext cx="9154886" cy="686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8812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OFFICE OF THE GRAND RECORDER</a:t>
            </a:r>
            <a:endParaRPr lang="en-US" sz="2800" dirty="0"/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/>
              <a:t>MEMBERSHIP AWARD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/>
              <a:t>Requirements - Regulations</a:t>
            </a:r>
          </a:p>
        </p:txBody>
      </p:sp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685800" y="228600"/>
          <a:ext cx="91440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0" name="Picture" r:id="rId3" imgW="915120" imgH="1216080" progId="Word.Picture.8">
                  <p:embed/>
                </p:oleObj>
              </mc:Choice>
              <mc:Fallback>
                <p:oleObj name="Picture" r:id="rId3" imgW="915120" imgH="121608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8600"/>
                        <a:ext cx="914400" cy="121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400" b="1" dirty="0" smtClean="0"/>
              <a:t>Grand Encampment Membership Award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5029200" cy="5562600"/>
          </a:xfrm>
        </p:spPr>
        <p:txBody>
          <a:bodyPr rtlCol="0">
            <a:normAutofit/>
          </a:bodyPr>
          <a:lstStyle/>
          <a:p>
            <a:pPr marL="61913" indent="163513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100" b="1" dirty="0" smtClean="0"/>
          </a:p>
          <a:p>
            <a:pPr marL="61913" indent="163513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100" b="1" dirty="0" smtClean="0"/>
          </a:p>
          <a:p>
            <a:pPr marL="61913" indent="163513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/>
              <a:t>Effective </a:t>
            </a:r>
            <a:r>
              <a:rPr lang="en-US" sz="2400" b="1" dirty="0"/>
              <a:t>September 1, </a:t>
            </a:r>
            <a:r>
              <a:rPr lang="en-US" sz="2400" b="1" dirty="0" smtClean="0"/>
              <a:t>1991</a:t>
            </a:r>
          </a:p>
          <a:p>
            <a:pPr marL="61913" indent="163513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200" dirty="0" smtClean="0"/>
          </a:p>
          <a:p>
            <a:pPr marL="61913" indent="163513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First line </a:t>
            </a:r>
            <a:r>
              <a:rPr lang="en-US" sz="2400" dirty="0"/>
              <a:t>signer </a:t>
            </a:r>
            <a:r>
              <a:rPr lang="en-US" sz="2400" dirty="0" smtClean="0"/>
              <a:t>– </a:t>
            </a:r>
            <a:r>
              <a:rPr lang="en-US" sz="2400" b="1" dirty="0" smtClean="0"/>
              <a:t>10 petitioners</a:t>
            </a:r>
          </a:p>
          <a:p>
            <a:pPr marL="61913" indent="163513" algn="ctr">
              <a:buNone/>
              <a:defRPr/>
            </a:pPr>
            <a:r>
              <a:rPr lang="en-US" sz="2400" b="1" dirty="0" smtClean="0"/>
              <a:t>Knighted</a:t>
            </a:r>
            <a:endParaRPr lang="en-US" sz="2400" dirty="0" smtClean="0"/>
          </a:p>
          <a:p>
            <a:pPr marL="61913" indent="163513" algn="ctr">
              <a:buNone/>
              <a:defRPr/>
            </a:pPr>
            <a:r>
              <a:rPr lang="en-US" sz="2400" dirty="0" smtClean="0"/>
              <a:t> or </a:t>
            </a:r>
            <a:r>
              <a:rPr lang="en-US" sz="2400" b="1" dirty="0" smtClean="0"/>
              <a:t>Restored</a:t>
            </a:r>
            <a:r>
              <a:rPr lang="en-US" sz="2400" dirty="0" smtClean="0"/>
              <a:t> </a:t>
            </a:r>
            <a:r>
              <a:rPr lang="en-US" sz="2400" dirty="0"/>
              <a:t>to </a:t>
            </a:r>
            <a:r>
              <a:rPr lang="en-US" sz="2400" dirty="0" smtClean="0"/>
              <a:t>membership</a:t>
            </a:r>
          </a:p>
          <a:p>
            <a:pPr marL="61913" indent="163513" algn="ctr">
              <a:buNone/>
              <a:defRPr/>
            </a:pPr>
            <a:r>
              <a:rPr lang="en-US" sz="2400" b="1" dirty="0" smtClean="0"/>
              <a:t>Cumulative</a:t>
            </a:r>
          </a:p>
          <a:p>
            <a:pPr marL="61913" indent="163513" algn="ctr">
              <a:buNone/>
              <a:defRPr/>
            </a:pPr>
            <a:r>
              <a:rPr lang="en-US" sz="2400" dirty="0" smtClean="0"/>
              <a:t>with no time boundaries</a:t>
            </a:r>
          </a:p>
          <a:p>
            <a:pPr marL="61913" indent="163513" algn="ctr">
              <a:buNone/>
              <a:defRPr/>
            </a:pPr>
            <a:endParaRPr lang="en-US" sz="2000" dirty="0" smtClean="0"/>
          </a:p>
          <a:p>
            <a:pPr marL="61913" indent="163513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Bronze, Silver or Gold</a:t>
            </a:r>
          </a:p>
          <a:p>
            <a:pPr marL="61913" indent="163513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Leaf Cluster</a:t>
            </a:r>
          </a:p>
          <a:p>
            <a:pPr marL="117475" indent="-117475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000" dirty="0"/>
          </a:p>
        </p:txBody>
      </p:sp>
      <p:pic>
        <p:nvPicPr>
          <p:cNvPr id="3076" name="Content Placeholder 4" descr="IMG_105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19750" y="1600200"/>
            <a:ext cx="2457450" cy="32766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Grand Encampment Membership </a:t>
            </a:r>
            <a:r>
              <a:rPr lang="en-US" sz="2400" dirty="0" smtClean="0"/>
              <a:t>Award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Content Placeholder 3" descr="Membership jewel Blank 2013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5" t="29264" r="45364" b="19972"/>
          <a:stretch/>
        </p:blipFill>
        <p:spPr>
          <a:xfrm>
            <a:off x="2057400" y="933603"/>
            <a:ext cx="4038600" cy="5239700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867818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Grand Encampment Membership Award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1913" indent="163513" algn="ctr">
              <a:buNone/>
              <a:defRPr/>
            </a:pPr>
            <a:r>
              <a:rPr lang="en-US" sz="2400" dirty="0" smtClean="0"/>
              <a:t>Original form to be completed by</a:t>
            </a:r>
          </a:p>
          <a:p>
            <a:pPr marL="61913" indent="163513" algn="ctr">
              <a:buNone/>
              <a:defRPr/>
            </a:pPr>
            <a:r>
              <a:rPr lang="en-US" sz="2400" dirty="0" smtClean="0"/>
              <a:t>Recorder of Constituent Commandery</a:t>
            </a:r>
          </a:p>
          <a:p>
            <a:pPr marL="61913" indent="163513" algn="ctr">
              <a:buNone/>
              <a:defRPr/>
            </a:pPr>
            <a:endParaRPr lang="en-US" sz="2400" dirty="0" smtClean="0"/>
          </a:p>
          <a:p>
            <a:pPr marL="61913" indent="163513" algn="ctr">
              <a:buNone/>
              <a:defRPr/>
            </a:pPr>
            <a:r>
              <a:rPr lang="en-US" sz="2400" dirty="0" smtClean="0"/>
              <a:t>Forwarded to Grand Recorder of</a:t>
            </a:r>
          </a:p>
          <a:p>
            <a:pPr marL="61913" indent="163513" algn="ctr">
              <a:buNone/>
              <a:defRPr/>
            </a:pPr>
            <a:r>
              <a:rPr lang="en-US" sz="2400" dirty="0" smtClean="0"/>
              <a:t>Grand Commandery for validation</a:t>
            </a:r>
          </a:p>
          <a:p>
            <a:pPr marL="61913" indent="163513" algn="ctr">
              <a:buNone/>
              <a:defRPr/>
            </a:pPr>
            <a:endParaRPr lang="en-US" sz="2400" dirty="0"/>
          </a:p>
          <a:p>
            <a:pPr marL="61913" indent="163513" algn="ctr">
              <a:buNone/>
              <a:defRPr/>
            </a:pPr>
            <a:r>
              <a:rPr lang="en-US" sz="2400" dirty="0" smtClean="0"/>
              <a:t>Forwarded to Grand Encampment Office</a:t>
            </a:r>
          </a:p>
          <a:p>
            <a:pPr marL="61913" indent="163513" algn="ctr">
              <a:buNone/>
              <a:defRPr/>
            </a:pPr>
            <a:r>
              <a:rPr lang="en-US" sz="2400" dirty="0" smtClean="0"/>
              <a:t>for verification and issuance</a:t>
            </a:r>
          </a:p>
          <a:p>
            <a:pPr marL="61913" indent="163513" algn="ctr">
              <a:buNone/>
              <a:defRPr/>
            </a:pPr>
            <a:endParaRPr lang="en-US" sz="2400" dirty="0"/>
          </a:p>
          <a:p>
            <a:pPr marL="61913" indent="163513" algn="ctr">
              <a:buNone/>
              <a:defRPr/>
            </a:pPr>
            <a:endParaRPr lang="en-US" sz="2000" dirty="0"/>
          </a:p>
          <a:p>
            <a:pPr marL="0" indent="0" algn="ctr"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923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790</TotalTime>
  <Words>732</Words>
  <Application>Microsoft Office PowerPoint</Application>
  <PresentationFormat>On-screen Show (4:3)</PresentationFormat>
  <Paragraphs>258</Paragraphs>
  <Slides>40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Opulent</vt:lpstr>
      <vt:lpstr>Document</vt:lpstr>
      <vt:lpstr>Picture</vt:lpstr>
      <vt:lpstr>Grand Encampment of Knights Templar  </vt:lpstr>
      <vt:lpstr>OFFICE OF THE GRAND RECORDER</vt:lpstr>
      <vt:lpstr>OFFICE OF THE GRAND RECORDER</vt:lpstr>
      <vt:lpstr>OFFICE OF THE GRAND RECORDER</vt:lpstr>
      <vt:lpstr>PowerPoint Presentation</vt:lpstr>
      <vt:lpstr>OFFICE OF THE GRAND RECORDER</vt:lpstr>
      <vt:lpstr>Grand Encampment Membership Award </vt:lpstr>
      <vt:lpstr>Grand Encampment Membership Award  </vt:lpstr>
      <vt:lpstr>Grand Encampment Membership Award  </vt:lpstr>
      <vt:lpstr>Ktch </vt:lpstr>
      <vt:lpstr>Ktch </vt:lpstr>
      <vt:lpstr>Ktch </vt:lpstr>
      <vt:lpstr>Ktch </vt:lpstr>
      <vt:lpstr>PowerPoint Presentation</vt:lpstr>
      <vt:lpstr>OFFICE OF THE GRAND RECORDER</vt:lpstr>
      <vt:lpstr>GRAND COMMANDERY RETURNS page 1 </vt:lpstr>
      <vt:lpstr>GRAND COMMANDERY RETURNS page 2 </vt:lpstr>
      <vt:lpstr>GRAND COMMANDERY RETURNS </vt:lpstr>
      <vt:lpstr>GRAND COMMANDERY RETURNS </vt:lpstr>
      <vt:lpstr>GRAND COMMANDERY RETURNS </vt:lpstr>
      <vt:lpstr> GRAND COMMANDERY RETURNS </vt:lpstr>
      <vt:lpstr> GRAND COMMANDERY RETURNS </vt:lpstr>
      <vt:lpstr> GRAND ENCAMPMENT RITUALS </vt:lpstr>
      <vt:lpstr>Irs – 990 </vt:lpstr>
      <vt:lpstr> Irs – 990 </vt:lpstr>
      <vt:lpstr>Irs – 990 </vt:lpstr>
      <vt:lpstr>EIN – TIN </vt:lpstr>
      <vt:lpstr>EIN – TIN </vt:lpstr>
      <vt:lpstr>EIN – TIN </vt:lpstr>
      <vt:lpstr>OFFICE OF THE GRAND RECORDER</vt:lpstr>
      <vt:lpstr>KT EDUCATIONAL FOUNDATION </vt:lpstr>
      <vt:lpstr>KT EDUCATIONAL FOUNDATION </vt:lpstr>
      <vt:lpstr>INFORMATIONAL FORM MAILED TO EACH GRAND RECORDER </vt:lpstr>
      <vt:lpstr>KT EDUCATIONAL FOUNDATION </vt:lpstr>
      <vt:lpstr>PowerPoint Presentation</vt:lpstr>
      <vt:lpstr>GEKT Member Update</vt:lpstr>
      <vt:lpstr>Yris </vt:lpstr>
      <vt:lpstr>Yris </vt:lpstr>
      <vt:lpstr>OFFICE OF THE GRAND RECORDER</vt:lpstr>
      <vt:lpstr>OFFICE OF THE GRAND RECORDER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Lawrence Eugene Tucker</dc:creator>
  <cp:lastModifiedBy>DGoodwin</cp:lastModifiedBy>
  <cp:revision>140</cp:revision>
  <dcterms:created xsi:type="dcterms:W3CDTF">2007-09-06T21:27:05Z</dcterms:created>
  <dcterms:modified xsi:type="dcterms:W3CDTF">2013-09-11T19:50:18Z</dcterms:modified>
</cp:coreProperties>
</file>