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61" r:id="rId3"/>
    <p:sldId id="334" r:id="rId4"/>
    <p:sldId id="264" r:id="rId5"/>
    <p:sldId id="265" r:id="rId6"/>
    <p:sldId id="266" r:id="rId7"/>
    <p:sldId id="267" r:id="rId8"/>
    <p:sldId id="352" r:id="rId9"/>
    <p:sldId id="268" r:id="rId10"/>
    <p:sldId id="269" r:id="rId11"/>
    <p:sldId id="270" r:id="rId12"/>
    <p:sldId id="271" r:id="rId13"/>
    <p:sldId id="272" r:id="rId14"/>
    <p:sldId id="300" r:id="rId15"/>
    <p:sldId id="273" r:id="rId16"/>
    <p:sldId id="301" r:id="rId17"/>
    <p:sldId id="275" r:id="rId18"/>
    <p:sldId id="274" r:id="rId19"/>
    <p:sldId id="320" r:id="rId20"/>
    <p:sldId id="322" r:id="rId21"/>
    <p:sldId id="299" r:id="rId22"/>
    <p:sldId id="258" r:id="rId23"/>
    <p:sldId id="259" r:id="rId24"/>
    <p:sldId id="340" r:id="rId25"/>
    <p:sldId id="342" r:id="rId26"/>
    <p:sldId id="343" r:id="rId27"/>
    <p:sldId id="344" r:id="rId28"/>
    <p:sldId id="345" r:id="rId29"/>
    <p:sldId id="347" r:id="rId30"/>
    <p:sldId id="349" r:id="rId31"/>
    <p:sldId id="350" r:id="rId32"/>
    <p:sldId id="281" r:id="rId33"/>
    <p:sldId id="351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14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13EC-0227-429C-B25B-D49104B15F7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9C80D-EAB5-4D56-B463-191C16D4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5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1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9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8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4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9AF-2602-4436-8ED2-905394C18DD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F87A-3FA3-445C-9C9B-DF8B06580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arry@gektusa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/>
              <a:t>Grand Encampment Office</a:t>
            </a:r>
          </a:p>
          <a:p>
            <a:pPr marL="0" indent="0" algn="ctr">
              <a:buNone/>
            </a:pPr>
            <a:r>
              <a:rPr lang="en-US" sz="4800" b="1" dirty="0"/>
              <a:t>5909 West Loop South</a:t>
            </a:r>
          </a:p>
          <a:p>
            <a:pPr marL="0" indent="0" algn="ctr">
              <a:buNone/>
            </a:pPr>
            <a:r>
              <a:rPr lang="en-US" sz="4800" b="1" dirty="0"/>
              <a:t>Suite 495</a:t>
            </a:r>
          </a:p>
          <a:p>
            <a:pPr marL="0" indent="0" algn="ctr">
              <a:buNone/>
            </a:pPr>
            <a:r>
              <a:rPr lang="en-US" sz="4800" b="1" dirty="0"/>
              <a:t>Bellaire, Texas 77401</a:t>
            </a:r>
          </a:p>
        </p:txBody>
      </p:sp>
    </p:spTree>
    <p:extLst>
      <p:ext uri="{BB962C8B-B14F-4D97-AF65-F5344CB8AC3E}">
        <p14:creationId xmlns:p14="http://schemas.microsoft.com/office/powerpoint/2010/main" val="60218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A nomination for the award shall be made by the Commandery of which the nominee is a member, by a motion adopted by the Commandery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b="1" dirty="0"/>
              <a:t>Must be submitted in writing on prescribed form and approved by the Grand Commander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8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Submitted to Grand Encampment Office</a:t>
            </a:r>
          </a:p>
          <a:p>
            <a:pPr marL="0" indent="0" algn="ctr">
              <a:buNone/>
            </a:pPr>
            <a:r>
              <a:rPr lang="en-US" b="1" dirty="0"/>
              <a:t>60 days prior to Grand Commandery Conclave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b="1" dirty="0"/>
              <a:t>Requires Grand Master’s approval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b="1" dirty="0"/>
              <a:t>Shipped to Grand Recorder</a:t>
            </a:r>
          </a:p>
          <a:p>
            <a:pPr marL="0" indent="0" algn="ctr">
              <a:buNone/>
            </a:pPr>
            <a:r>
              <a:rPr lang="en-US" b="1" dirty="0"/>
              <a:t>30 days prior to Grand Commandery Conclave</a:t>
            </a:r>
          </a:p>
        </p:txBody>
      </p:sp>
    </p:spTree>
    <p:extLst>
      <p:ext uri="{BB962C8B-B14F-4D97-AF65-F5344CB8AC3E}">
        <p14:creationId xmlns:p14="http://schemas.microsoft.com/office/powerpoint/2010/main" val="283043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6600" b="1" dirty="0"/>
              <a:t>Grand Commandery</a:t>
            </a:r>
          </a:p>
          <a:p>
            <a:pPr algn="ctr">
              <a:buNone/>
            </a:pPr>
            <a:r>
              <a:rPr lang="en-US" sz="6600" b="1" dirty="0"/>
              <a:t>Annual Returns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Section 41 </a:t>
            </a:r>
          </a:p>
          <a:p>
            <a:pPr marL="0" indent="0" algn="ctr">
              <a:buNone/>
            </a:pPr>
            <a:r>
              <a:rPr lang="en-US" b="1" dirty="0"/>
              <a:t>Grand Commandery</a:t>
            </a:r>
          </a:p>
          <a:p>
            <a:pPr marL="0" indent="0" algn="ctr">
              <a:buNone/>
            </a:pPr>
            <a:endParaRPr lang="en-US" sz="1500" b="1" dirty="0"/>
          </a:p>
          <a:p>
            <a:pPr marL="0" indent="0" algn="ctr">
              <a:buNone/>
            </a:pPr>
            <a:r>
              <a:rPr lang="en-US" b="1" u="sng" dirty="0"/>
              <a:t>(h)</a:t>
            </a:r>
            <a:r>
              <a:rPr lang="en-US" b="1" dirty="0"/>
              <a:t>: It shall, on or before July 1</a:t>
            </a:r>
            <a:r>
              <a:rPr lang="en-US" b="1" baseline="30000" dirty="0"/>
              <a:t>st</a:t>
            </a:r>
            <a:r>
              <a:rPr lang="en-US" b="1" dirty="0"/>
              <a:t> of each year pay to the Grand Recorder of the Grand Encampment such an amount as may be prescribed by the Grand Encampment as dues for each member of its</a:t>
            </a:r>
          </a:p>
          <a:p>
            <a:pPr marL="0" indent="0" algn="ctr">
              <a:buNone/>
            </a:pPr>
            <a:r>
              <a:rPr lang="en-US" b="1" dirty="0"/>
              <a:t> Constituent </a:t>
            </a:r>
            <a:r>
              <a:rPr lang="en-US" b="1" dirty="0" err="1"/>
              <a:t>Commanderies</a:t>
            </a:r>
            <a:r>
              <a:rPr lang="en-US" b="1" dirty="0"/>
              <a:t>, as shown by the returns of such Grand Commandery as of December 31</a:t>
            </a:r>
            <a:r>
              <a:rPr lang="en-US" b="1" baseline="30000" dirty="0"/>
              <a:t>st</a:t>
            </a:r>
            <a:r>
              <a:rPr lang="en-US" b="1" dirty="0"/>
              <a:t>.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NOTE -- AMENDED 2015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3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>
                <a:solidFill>
                  <a:srgbClr val="FF0000"/>
                </a:solidFill>
              </a:rPr>
              <a:t>Amendment No. 2015-05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ADOPTED 2015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Requires Grand Recorder to file Annual Returns on prescribed forms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Assesses $500 penalty for late, inaccurate or incomplete Annual Returns</a:t>
            </a:r>
          </a:p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2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Section 52</a:t>
            </a:r>
          </a:p>
          <a:p>
            <a:pPr marL="0" indent="0" algn="ctr">
              <a:buNone/>
            </a:pPr>
            <a:r>
              <a:rPr lang="en-US" b="1" dirty="0"/>
              <a:t>Grand Recorder</a:t>
            </a:r>
          </a:p>
          <a:p>
            <a:pPr marL="0" indent="0" algn="ctr">
              <a:buNone/>
            </a:pPr>
            <a:endParaRPr lang="en-US" sz="1500" b="1" dirty="0"/>
          </a:p>
          <a:p>
            <a:pPr marL="0" indent="0" algn="ctr">
              <a:buNone/>
            </a:pPr>
            <a:r>
              <a:rPr lang="en-US" b="1" dirty="0"/>
              <a:t>It is the duty of the Grand Recorder… </a:t>
            </a:r>
          </a:p>
          <a:p>
            <a:pPr marL="0" indent="0" algn="ctr">
              <a:buNone/>
            </a:pPr>
            <a:endParaRPr lang="en-US" sz="1500" b="1" dirty="0"/>
          </a:p>
          <a:p>
            <a:pPr marL="0" indent="0" algn="ctr">
              <a:buNone/>
            </a:pPr>
            <a:r>
              <a:rPr lang="en-US" b="1" u="sng" dirty="0"/>
              <a:t>(b)</a:t>
            </a:r>
            <a:r>
              <a:rPr lang="en-US" b="1" dirty="0"/>
              <a:t> To forward to the Grand Recorder of the Grand Encampment, on or before the First Day of July of each year, the Annual Returns and Dues of the Grand Commandery.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NOTE -- AMENDED 2015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4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b="1" dirty="0">
                <a:solidFill>
                  <a:srgbClr val="FF0000"/>
                </a:solidFill>
              </a:rPr>
              <a:t>Amendment No. 2015-04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ADOPTED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Requires Grand Recorder to file Annual Returns on prescribed forms</a:t>
            </a:r>
          </a:p>
          <a:p>
            <a:pPr marL="0" indent="0" algn="ctr">
              <a:buNone/>
            </a:pPr>
            <a:r>
              <a:rPr lang="en-US" b="1" dirty="0"/>
              <a:t>Assesses $500 penalty for late, inaccurate or incomplete Annual Returns</a:t>
            </a:r>
          </a:p>
          <a:p>
            <a:pPr marL="0" indent="0" algn="ctr">
              <a:buNone/>
            </a:pPr>
            <a:r>
              <a:rPr lang="en-US" b="1" dirty="0"/>
              <a:t>Requires Grand Recorder to forward required forms within thirty (30) days</a:t>
            </a:r>
          </a:p>
          <a:p>
            <a:pPr marL="0" indent="0" algn="ctr">
              <a:buNone/>
            </a:pPr>
            <a:r>
              <a:rPr lang="en-US" b="1" dirty="0"/>
              <a:t>of Annual Conclave</a:t>
            </a:r>
          </a:p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2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Recapitulation (Reporting) Period</a:t>
            </a:r>
          </a:p>
          <a:p>
            <a:pPr marL="0" indent="0" algn="ctr">
              <a:buNone/>
            </a:pPr>
            <a:r>
              <a:rPr lang="en-US" b="1" dirty="0"/>
              <a:t>January 1 – December 31</a:t>
            </a:r>
          </a:p>
          <a:p>
            <a:pPr marL="0" indent="0" algn="ctr">
              <a:buNone/>
            </a:pPr>
            <a:endParaRPr lang="en-US" sz="1500" b="1" dirty="0"/>
          </a:p>
          <a:p>
            <a:pPr marL="0" indent="0" algn="ctr">
              <a:buNone/>
            </a:pPr>
            <a:r>
              <a:rPr lang="en-US" b="1" dirty="0"/>
              <a:t>Due in Grand Encampment Office</a:t>
            </a:r>
          </a:p>
          <a:p>
            <a:pPr marL="0" indent="0" algn="ctr">
              <a:buNone/>
            </a:pPr>
            <a:r>
              <a:rPr lang="en-US" b="1" dirty="0"/>
              <a:t>on or before July 1</a:t>
            </a:r>
          </a:p>
          <a:p>
            <a:pPr marL="0" indent="0" algn="ctr">
              <a:buNone/>
            </a:pPr>
            <a:r>
              <a:rPr lang="en-US" sz="1600" b="1" i="1" dirty="0">
                <a:solidFill>
                  <a:srgbClr val="FF0000"/>
                </a:solidFill>
              </a:rPr>
              <a:t>NOTE -- PENALTY FOR LATE, INACCURATE OR INCOMPLETE RETURNS </a:t>
            </a:r>
          </a:p>
          <a:p>
            <a:pPr marL="0" indent="0" algn="ctr">
              <a:buNone/>
            </a:pPr>
            <a:r>
              <a:rPr lang="en-US" b="1" dirty="0"/>
              <a:t>Electronic Reporting will be implemented</a:t>
            </a:r>
          </a:p>
          <a:p>
            <a:pPr marL="0" indent="0" algn="ctr">
              <a:buNone/>
            </a:pPr>
            <a:r>
              <a:rPr lang="en-US" b="1" dirty="0"/>
              <a:t>when </a:t>
            </a:r>
            <a:r>
              <a:rPr lang="en-US" b="1" u="sng" dirty="0"/>
              <a:t>ALL</a:t>
            </a:r>
            <a:r>
              <a:rPr lang="en-US" b="1" dirty="0"/>
              <a:t> </a:t>
            </a:r>
            <a:r>
              <a:rPr lang="en-US" b="1" dirty="0" err="1"/>
              <a:t>Commanderies</a:t>
            </a:r>
            <a:r>
              <a:rPr lang="en-US" b="1" dirty="0"/>
              <a:t> are using MMS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6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Knights Templar Eye Foundation</a:t>
            </a:r>
          </a:p>
          <a:p>
            <a:pPr marL="0" indent="0" algn="ctr">
              <a:buNone/>
            </a:pPr>
            <a:r>
              <a:rPr lang="en-US" b="1" dirty="0"/>
              <a:t>ASSESSMENT is part of your</a:t>
            </a:r>
          </a:p>
          <a:p>
            <a:pPr marL="0" indent="0" algn="ctr">
              <a:buNone/>
            </a:pPr>
            <a:r>
              <a:rPr lang="en-US" b="1" dirty="0"/>
              <a:t>Grand Commandery Returns to</a:t>
            </a:r>
          </a:p>
          <a:p>
            <a:pPr marL="0" indent="0" algn="ctr">
              <a:buNone/>
            </a:pPr>
            <a:r>
              <a:rPr lang="en-US" b="1" dirty="0"/>
              <a:t>Grand Encampment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DO NOT REMIT TO KTEF OFFICE</a:t>
            </a:r>
          </a:p>
          <a:p>
            <a:pPr marL="0" indent="0" algn="ctr">
              <a:buNone/>
            </a:pPr>
            <a:r>
              <a:rPr lang="en-US" b="1" dirty="0"/>
              <a:t>in Flower Mound, Texas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7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086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Grand Master Goodwin’s Decision No. 11: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RE: Orders, Address Changes, Status Changes, Deaths, etc.</a:t>
            </a:r>
          </a:p>
          <a:p>
            <a:pPr marL="0" indent="0" algn="ctr">
              <a:buNone/>
            </a:pPr>
            <a:r>
              <a:rPr lang="en-US" b="1" dirty="0"/>
              <a:t>Each Commandery Recorder and Grand Commandery Grand Recorder is responsible for entering information…within 15 days of the occurrence.</a:t>
            </a:r>
          </a:p>
        </p:txBody>
      </p:sp>
    </p:spTree>
    <p:extLst>
      <p:ext uri="{BB962C8B-B14F-4D97-AF65-F5344CB8AC3E}">
        <p14:creationId xmlns:p14="http://schemas.microsoft.com/office/powerpoint/2010/main" val="1365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sz="4800" b="1" dirty="0"/>
              <a:t>713-349-8700 TELEPHONE</a:t>
            </a:r>
          </a:p>
          <a:p>
            <a:pPr marL="0" indent="0" algn="ctr">
              <a:buNone/>
              <a:defRPr/>
            </a:pPr>
            <a:r>
              <a:rPr lang="en-US" sz="4800" b="1" dirty="0"/>
              <a:t>713-349-8710 FACSIMILE</a:t>
            </a:r>
          </a:p>
          <a:p>
            <a:pPr algn="ctr">
              <a:buNone/>
              <a:defRPr/>
            </a:pPr>
            <a:endParaRPr lang="en-US" dirty="0"/>
          </a:p>
          <a:p>
            <a:pPr algn="ctr">
              <a:buNone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larry@gektusa.org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1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Welcome Letter from MEGM Vaught</a:t>
            </a:r>
          </a:p>
          <a:p>
            <a:pPr marL="0" indent="0" algn="ctr">
              <a:buNone/>
            </a:pPr>
            <a:r>
              <a:rPr lang="en-US" sz="3600" b="1" dirty="0"/>
              <a:t>Knighting Card</a:t>
            </a:r>
          </a:p>
          <a:p>
            <a:pPr marL="0" indent="0" algn="ctr">
              <a:buNone/>
            </a:pPr>
            <a:r>
              <a:rPr lang="en-US" sz="3600" b="1" dirty="0"/>
              <a:t>KTEF material</a:t>
            </a:r>
          </a:p>
          <a:p>
            <a:pPr marL="0" indent="0" algn="ctr">
              <a:buNone/>
            </a:pPr>
            <a:r>
              <a:rPr lang="en-US" sz="3600" b="1" dirty="0"/>
              <a:t>Bicentennial Malta Jewel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4058" t="70121" r="52338" b="21229"/>
          <a:stretch/>
        </p:blipFill>
        <p:spPr bwMode="auto">
          <a:xfrm>
            <a:off x="4114800" y="4977120"/>
            <a:ext cx="762000" cy="810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373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b="1" dirty="0">
                <a:solidFill>
                  <a:srgbClr val="FF0000"/>
                </a:solidFill>
              </a:rPr>
              <a:t>Amendment No. 2015-06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ADOPTED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Requires Constituent (or Subordinate) Recorder to issue a Grand Encampment Dues Card to all Sir Knights of his Commandery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Bears Seal of the Grand Encampment and the Attestation of the Grand Recorder of the Grand Encampment</a:t>
            </a:r>
          </a:p>
        </p:txBody>
      </p:sp>
    </p:spTree>
    <p:extLst>
      <p:ext uri="{BB962C8B-B14F-4D97-AF65-F5344CB8AC3E}">
        <p14:creationId xmlns:p14="http://schemas.microsoft.com/office/powerpoint/2010/main" val="2527623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Grand Encampment Rituals</a:t>
            </a:r>
          </a:p>
          <a:p>
            <a:pPr marL="0" indent="0" algn="ctr">
              <a:buNone/>
            </a:pPr>
            <a:r>
              <a:rPr lang="en-US" b="1" dirty="0"/>
              <a:t>Can be ordered only by </a:t>
            </a:r>
            <a:r>
              <a:rPr lang="en-US" b="1" u="sng" dirty="0"/>
              <a:t>Grand</a:t>
            </a:r>
            <a:r>
              <a:rPr lang="en-US" b="1" dirty="0"/>
              <a:t> </a:t>
            </a:r>
            <a:r>
              <a:rPr lang="en-US" b="1" u="sng" dirty="0"/>
              <a:t>Recorders</a:t>
            </a:r>
          </a:p>
          <a:p>
            <a:pPr marL="0" indent="0" algn="ctr">
              <a:buNone/>
            </a:pPr>
            <a:r>
              <a:rPr lang="en-US" b="1" dirty="0"/>
              <a:t>(multiples of 10)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b="1" dirty="0"/>
              <a:t>May be shipped and billed to</a:t>
            </a:r>
          </a:p>
          <a:p>
            <a:pPr marL="0" indent="0" algn="ctr">
              <a:buNone/>
            </a:pPr>
            <a:r>
              <a:rPr lang="en-US" b="1" dirty="0"/>
              <a:t>Constituent </a:t>
            </a:r>
            <a:r>
              <a:rPr lang="en-US" b="1" dirty="0" err="1"/>
              <a:t>Commanderies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79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College of Honors 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Knight Commander of the Temple</a:t>
            </a:r>
          </a:p>
          <a:p>
            <a:pPr marL="0" indent="0" algn="ctr">
              <a:buNone/>
            </a:pPr>
            <a:r>
              <a:rPr lang="en-US" sz="3600" b="1" dirty="0"/>
              <a:t>Companion of the Temple</a:t>
            </a:r>
          </a:p>
          <a:p>
            <a:pPr marL="0" indent="0" algn="ctr">
              <a:buNone/>
            </a:pPr>
            <a:r>
              <a:rPr lang="en-US" sz="3600" b="1" dirty="0"/>
              <a:t>Knight Grand Cross of the Temple</a:t>
            </a:r>
          </a:p>
        </p:txBody>
      </p:sp>
    </p:spTree>
    <p:extLst>
      <p:ext uri="{BB962C8B-B14F-4D97-AF65-F5344CB8AC3E}">
        <p14:creationId xmlns:p14="http://schemas.microsoft.com/office/powerpoint/2010/main" val="49242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800" b="1" i="1" dirty="0">
                <a:solidFill>
                  <a:srgbClr val="7030A0"/>
                </a:solidFill>
              </a:rPr>
              <a:t>ITEMS FOR SALE</a:t>
            </a:r>
          </a:p>
          <a:p>
            <a:pPr marL="0" indent="0" algn="ctr">
              <a:buNone/>
            </a:pPr>
            <a:r>
              <a:rPr lang="en-US" sz="5800" b="1" i="1" dirty="0">
                <a:solidFill>
                  <a:srgbClr val="7030A0"/>
                </a:solidFill>
              </a:rPr>
              <a:t>THROUGH</a:t>
            </a:r>
          </a:p>
          <a:p>
            <a:pPr marL="0" indent="0" algn="ctr">
              <a:buNone/>
            </a:pPr>
            <a:r>
              <a:rPr lang="en-US" sz="5800" b="1" i="1" dirty="0">
                <a:solidFill>
                  <a:srgbClr val="7030A0"/>
                </a:solidFill>
              </a:rPr>
              <a:t>GRAND RECORDER’S OFFICE</a:t>
            </a:r>
          </a:p>
        </p:txBody>
      </p:sp>
    </p:spTree>
    <p:extLst>
      <p:ext uri="{BB962C8B-B14F-4D97-AF65-F5344CB8AC3E}">
        <p14:creationId xmlns:p14="http://schemas.microsoft.com/office/powerpoint/2010/main" val="19093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656">
            <a:off x="5334394" y="1409723"/>
            <a:ext cx="2517333" cy="4052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949">
            <a:off x="3463568" y="1496790"/>
            <a:ext cx="2558701" cy="39925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35693"/>
            <a:ext cx="880406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7834">
            <a:off x="457200" y="4618809"/>
            <a:ext cx="2965844" cy="7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63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2830827" cy="354421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3660943" cy="37430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64150"/>
            <a:ext cx="2286000" cy="3599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5" y="117618"/>
            <a:ext cx="2579822" cy="293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88" y="926820"/>
            <a:ext cx="2455687" cy="3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17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Z:\Share\LarryPublic\NEW PUBLIC DOCUMENT FOLDER\Dept Commanders Dept Conferences\ITEMS FOR SALE 2016  (FOR DEPT CONF)\001\DSCN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3776663" cy="28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Share\LarryPublic\NEW PUBLIC DOCUMENT FOLDER\Dept Commanders Dept Conferences\ITEMS FOR SALE 2016  (FOR DEPT CONF)\001\DSCN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124200" cy="29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Share\LarryPublic\NEW PUBLIC DOCUMENT FOLDER\Dept Commanders Dept Conferences\ITEMS FOR SALE 2016  (FOR DEPT CONF)\001\DSCN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86217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43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2712">
            <a:off x="2103151" y="1941297"/>
            <a:ext cx="2768056" cy="37620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930">
            <a:off x="4459699" y="1160150"/>
            <a:ext cx="2594691" cy="3724177"/>
          </a:xfrm>
        </p:spPr>
      </p:pic>
    </p:spTree>
    <p:extLst>
      <p:ext uri="{BB962C8B-B14F-4D97-AF65-F5344CB8AC3E}">
        <p14:creationId xmlns:p14="http://schemas.microsoft.com/office/powerpoint/2010/main" val="1259493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65" y="1752600"/>
            <a:ext cx="349733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2" y="1752600"/>
            <a:ext cx="3522517" cy="4558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06" y="609600"/>
            <a:ext cx="170967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6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5"/>
          <a:stretch/>
        </p:blipFill>
        <p:spPr bwMode="auto">
          <a:xfrm>
            <a:off x="2286000" y="1828800"/>
            <a:ext cx="4800600" cy="404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855208"/>
            <a:ext cx="1351581" cy="1164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MY DOCUMENTS\UNA\Pictures\GEKT JEWELS\GEKT USA Jewels\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2813858" cy="21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2131219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0" y="3085730"/>
            <a:ext cx="1276350" cy="1178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62399"/>
            <a:ext cx="1239219" cy="1226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065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2862006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2819400" cy="24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1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5400" b="1" dirty="0"/>
              <a:t>QUESTIONS?</a:t>
            </a:r>
          </a:p>
          <a:p>
            <a:pPr algn="ctr">
              <a:buNone/>
            </a:pPr>
            <a:endParaRPr lang="en-US" sz="5400" b="1" dirty="0"/>
          </a:p>
          <a:p>
            <a:pPr algn="ctr">
              <a:buNone/>
            </a:pPr>
            <a:r>
              <a:rPr lang="en-US" sz="5400" b="1" dirty="0"/>
              <a:t>COMMENTS OR CONCERNS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C5DC-1104-44B7-B5B3-AEFB7D4F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2353F1-1744-4CF7-A04D-6BDD34D9C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87600"/>
            <a:ext cx="1600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  <a:endParaRPr lang="en-US" sz="4000" dirty="0">
              <a:solidFill>
                <a:srgbClr val="7030A0"/>
              </a:solidFill>
              <a:latin typeface="Modern No. 20" panose="0207070407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3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4"/>
          <a:stretch/>
        </p:blipFill>
        <p:spPr bwMode="auto">
          <a:xfrm>
            <a:off x="2057400" y="1828800"/>
            <a:ext cx="5389788" cy="455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4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Grand Encampment Membership Award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Z:\Share\LarryPublic\NEW PUBLIC DOCUMENT FOLDER\Dept Commanders Dept Conferences\ITEMS FOR SALE 2016  (FOR DEPT CONF)\002\Membership Jew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36577"/>
            <a:ext cx="3657600" cy="29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4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1913" indent="163513" algn="ctr"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61913" indent="163513" algn="ctr">
              <a:buNone/>
              <a:defRPr/>
            </a:pPr>
            <a:r>
              <a:rPr lang="en-US" b="1" dirty="0"/>
              <a:t>Effective September 1, 1991</a:t>
            </a:r>
          </a:p>
          <a:p>
            <a:pPr marL="61913" indent="163513" algn="ctr">
              <a:buNone/>
              <a:defRPr/>
            </a:pPr>
            <a:endParaRPr lang="en-US" sz="1600" b="1" dirty="0"/>
          </a:p>
          <a:p>
            <a:pPr marL="61913" indent="163513" algn="ctr">
              <a:buNone/>
              <a:defRPr/>
            </a:pPr>
            <a:r>
              <a:rPr lang="en-US" b="1" dirty="0"/>
              <a:t>First line signer – 10 petitioners</a:t>
            </a:r>
          </a:p>
          <a:p>
            <a:pPr marL="61913" indent="163513" algn="ctr">
              <a:buNone/>
              <a:defRPr/>
            </a:pPr>
            <a:r>
              <a:rPr lang="en-US" b="1" dirty="0"/>
              <a:t>Knighted  or Restored to membership</a:t>
            </a:r>
          </a:p>
          <a:p>
            <a:pPr marL="61913" indent="163513" algn="ctr">
              <a:buNone/>
              <a:defRPr/>
            </a:pPr>
            <a:endParaRPr lang="en-US" b="1" dirty="0"/>
          </a:p>
          <a:p>
            <a:pPr marL="61913" indent="163513" algn="ctr">
              <a:buNone/>
              <a:defRPr/>
            </a:pPr>
            <a:r>
              <a:rPr lang="en-US" b="1" dirty="0"/>
              <a:t>Cumulative, 1991-present</a:t>
            </a:r>
          </a:p>
          <a:p>
            <a:pPr marL="61913" indent="163513" algn="ctr">
              <a:buNone/>
              <a:defRPr/>
            </a:pPr>
            <a:endParaRPr lang="en-US" sz="2800" b="1" dirty="0"/>
          </a:p>
          <a:p>
            <a:pPr marL="61913" indent="163513" algn="ctr">
              <a:buNone/>
              <a:defRPr/>
            </a:pPr>
            <a:r>
              <a:rPr lang="en-US" b="1" dirty="0"/>
              <a:t>Bronze, Silver or Gold Leaf Cluster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0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1913" indent="163513" algn="ctr"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61913" indent="163513" algn="ctr">
              <a:buNone/>
              <a:defRPr/>
            </a:pPr>
            <a:r>
              <a:rPr lang="en-US" b="1" dirty="0"/>
              <a:t>Original form to be completed by</a:t>
            </a:r>
          </a:p>
          <a:p>
            <a:pPr marL="61913" indent="163513" algn="ctr">
              <a:buNone/>
              <a:defRPr/>
            </a:pPr>
            <a:r>
              <a:rPr lang="en-US" b="1" dirty="0"/>
              <a:t>Recorder of Constituent Commandery</a:t>
            </a:r>
          </a:p>
          <a:p>
            <a:pPr marL="61913" indent="163513" algn="ctr">
              <a:buNone/>
              <a:defRPr/>
            </a:pPr>
            <a:endParaRPr lang="en-US" sz="1400" b="1" dirty="0"/>
          </a:p>
          <a:p>
            <a:pPr marL="61913" indent="163513" algn="ctr">
              <a:buNone/>
              <a:defRPr/>
            </a:pPr>
            <a:r>
              <a:rPr lang="en-US" b="1" dirty="0"/>
              <a:t>Forwarded to Grand Recorder of</a:t>
            </a:r>
          </a:p>
          <a:p>
            <a:pPr marL="61913" indent="163513" algn="ctr">
              <a:buNone/>
              <a:defRPr/>
            </a:pPr>
            <a:r>
              <a:rPr lang="en-US" b="1" dirty="0"/>
              <a:t>Grand Commandery for validation</a:t>
            </a:r>
          </a:p>
          <a:p>
            <a:pPr marL="61913" indent="163513" algn="ctr">
              <a:buNone/>
              <a:defRPr/>
            </a:pPr>
            <a:endParaRPr lang="en-US" sz="1400" b="1" dirty="0"/>
          </a:p>
          <a:p>
            <a:pPr marL="61913" indent="163513" algn="ctr">
              <a:buNone/>
              <a:defRPr/>
            </a:pPr>
            <a:r>
              <a:rPr lang="en-US" b="1" dirty="0"/>
              <a:t>Forwarded to Grand Encampment Office</a:t>
            </a:r>
          </a:p>
          <a:p>
            <a:pPr marL="61913" indent="163513" algn="ctr">
              <a:buNone/>
              <a:defRPr/>
            </a:pPr>
            <a:r>
              <a:rPr lang="en-US" b="1" dirty="0"/>
              <a:t>for verification and issuance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4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42C7-2605-46CE-B7DC-E4388CAE47A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A29E-CEF5-4D61-B88F-787CBE788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Knights Templar Cross of Honor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6C7BE-5EA5-4F88-AD41-C80113FB89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971800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Office of the</a:t>
            </a:r>
            <a:b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</a:br>
            <a:r>
              <a:rPr lang="en-US" sz="4000" dirty="0">
                <a:solidFill>
                  <a:srgbClr val="7030A0"/>
                </a:solidFill>
                <a:latin typeface="Modern No. 20" panose="02070704070505020303" pitchFamily="18" charset="0"/>
              </a:rPr>
              <a:t>Right Eminent Grand Recorder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Knights Templar Cross of Honor</a:t>
            </a:r>
          </a:p>
          <a:p>
            <a:pPr marL="0" indent="0" algn="ctr">
              <a:buNone/>
            </a:pPr>
            <a:r>
              <a:rPr lang="en-US" b="1" dirty="0"/>
              <a:t>Section 237(b)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b="1" dirty="0"/>
              <a:t>One nomination from each Grand Commandery</a:t>
            </a:r>
          </a:p>
          <a:p>
            <a:pPr marL="0" indent="0" algn="ctr">
              <a:buNone/>
            </a:pPr>
            <a:r>
              <a:rPr lang="en-US" b="1" dirty="0"/>
              <a:t>plus </a:t>
            </a:r>
          </a:p>
          <a:p>
            <a:pPr marL="0" indent="0" algn="ctr">
              <a:buNone/>
            </a:pPr>
            <a:r>
              <a:rPr lang="en-US" b="1" dirty="0"/>
              <a:t>one additional nomination for each 5,000</a:t>
            </a:r>
          </a:p>
          <a:p>
            <a:pPr marL="0" indent="0" algn="ctr">
              <a:buNone/>
            </a:pPr>
            <a:r>
              <a:rPr lang="en-US" b="1" dirty="0"/>
              <a:t>members or major fraction thereof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658</Words>
  <Application>Microsoft Office PowerPoint</Application>
  <PresentationFormat>On-screen Show (4:3)</PresentationFormat>
  <Paragraphs>156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Modern No. 20</vt:lpstr>
      <vt:lpstr>Office Theme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Amendment No. 2015-05 ADOPTED 2015</vt:lpstr>
      <vt:lpstr>Office of the Right Eminent Grand Recorder</vt:lpstr>
      <vt:lpstr>Amendment No. 2015-04 ADOPTED 2015</vt:lpstr>
      <vt:lpstr>Office of the Right Eminent Grand Recorder</vt:lpstr>
      <vt:lpstr>Office of the Right Eminent Grand Recorder</vt:lpstr>
      <vt:lpstr>Office of the Right Eminent Grand Recorder</vt:lpstr>
      <vt:lpstr>Office of the Right Eminent Grand Recorder</vt:lpstr>
      <vt:lpstr>Amendment No. 2015-06 ADOPTED 2015</vt:lpstr>
      <vt:lpstr>Office of the Right Eminent Grand Recorder</vt:lpstr>
      <vt:lpstr>Office of the Right Eminent Grand Recorder</vt:lpstr>
      <vt:lpstr>Office of the Right Eminent Grand Recorder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Office of the Right Eminent Grand Recorder</vt:lpstr>
      <vt:lpstr>PowerPoint Presentation</vt:lpstr>
      <vt:lpstr>Office of the Right Eminent Grand Recorder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the Right Eminent Grand Recorder</dc:title>
  <dc:creator>Larry</dc:creator>
  <cp:lastModifiedBy>Larry Tucker</cp:lastModifiedBy>
  <cp:revision>53</cp:revision>
  <dcterms:created xsi:type="dcterms:W3CDTF">2014-09-02T19:54:26Z</dcterms:created>
  <dcterms:modified xsi:type="dcterms:W3CDTF">2017-09-27T20:27:04Z</dcterms:modified>
</cp:coreProperties>
</file>