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1" r:id="rId2"/>
    <p:sldId id="294" r:id="rId3"/>
    <p:sldId id="317" r:id="rId4"/>
    <p:sldId id="321" r:id="rId5"/>
    <p:sldId id="322" r:id="rId6"/>
    <p:sldId id="323" r:id="rId7"/>
    <p:sldId id="316" r:id="rId8"/>
    <p:sldId id="319" r:id="rId9"/>
    <p:sldId id="320" r:id="rId10"/>
    <p:sldId id="333" r:id="rId11"/>
    <p:sldId id="318" r:id="rId12"/>
    <p:sldId id="324" r:id="rId13"/>
    <p:sldId id="327" r:id="rId14"/>
    <p:sldId id="328" r:id="rId15"/>
    <p:sldId id="329" r:id="rId16"/>
    <p:sldId id="330" r:id="rId17"/>
    <p:sldId id="334" r:id="rId18"/>
    <p:sldId id="331" r:id="rId19"/>
    <p:sldId id="343" r:id="rId20"/>
    <p:sldId id="344" r:id="rId21"/>
    <p:sldId id="345" r:id="rId22"/>
    <p:sldId id="347" r:id="rId23"/>
    <p:sldId id="340" r:id="rId24"/>
    <p:sldId id="336" r:id="rId25"/>
    <p:sldId id="337" r:id="rId26"/>
    <p:sldId id="297" r:id="rId27"/>
    <p:sldId id="339" r:id="rId28"/>
    <p:sldId id="341" r:id="rId29"/>
    <p:sldId id="342" r:id="rId30"/>
    <p:sldId id="299" r:id="rId31"/>
    <p:sldId id="312" r:id="rId32"/>
    <p:sldId id="303" r:id="rId33"/>
    <p:sldId id="304" r:id="rId34"/>
    <p:sldId id="305" r:id="rId35"/>
    <p:sldId id="348" r:id="rId36"/>
    <p:sldId id="301" r:id="rId37"/>
    <p:sldId id="307" r:id="rId38"/>
    <p:sldId id="308" r:id="rId39"/>
    <p:sldId id="309" r:id="rId40"/>
    <p:sldId id="302" r:id="rId41"/>
  </p:sldIdLst>
  <p:sldSz cx="9144000" cy="6858000" type="screen4x3"/>
  <p:notesSz cx="6858000" cy="9144000"/>
  <p:defaultTextStyle>
    <a:defPPr>
      <a:defRPr lang="en-US"/>
    </a:defPPr>
    <a:lvl1pPr algn="l" rtl="0" fontAlgn="base">
      <a:spcBef>
        <a:spcPct val="0"/>
      </a:spcBef>
      <a:spcAft>
        <a:spcPct val="0"/>
      </a:spcAft>
      <a:defRPr kumimoji="1" sz="3600" kern="1200">
        <a:solidFill>
          <a:srgbClr val="FFFF99"/>
        </a:solidFill>
        <a:latin typeface="Times New Roman" pitchFamily="18" charset="0"/>
        <a:ea typeface="+mn-ea"/>
        <a:cs typeface="+mn-cs"/>
      </a:defRPr>
    </a:lvl1pPr>
    <a:lvl2pPr marL="457200" algn="l" rtl="0" fontAlgn="base">
      <a:spcBef>
        <a:spcPct val="0"/>
      </a:spcBef>
      <a:spcAft>
        <a:spcPct val="0"/>
      </a:spcAft>
      <a:defRPr kumimoji="1" sz="3600" kern="1200">
        <a:solidFill>
          <a:srgbClr val="FFFF99"/>
        </a:solidFill>
        <a:latin typeface="Times New Roman" pitchFamily="18" charset="0"/>
        <a:ea typeface="+mn-ea"/>
        <a:cs typeface="+mn-cs"/>
      </a:defRPr>
    </a:lvl2pPr>
    <a:lvl3pPr marL="914400" algn="l" rtl="0" fontAlgn="base">
      <a:spcBef>
        <a:spcPct val="0"/>
      </a:spcBef>
      <a:spcAft>
        <a:spcPct val="0"/>
      </a:spcAft>
      <a:defRPr kumimoji="1" sz="3600" kern="1200">
        <a:solidFill>
          <a:srgbClr val="FFFF99"/>
        </a:solidFill>
        <a:latin typeface="Times New Roman" pitchFamily="18" charset="0"/>
        <a:ea typeface="+mn-ea"/>
        <a:cs typeface="+mn-cs"/>
      </a:defRPr>
    </a:lvl3pPr>
    <a:lvl4pPr marL="1371600" algn="l" rtl="0" fontAlgn="base">
      <a:spcBef>
        <a:spcPct val="0"/>
      </a:spcBef>
      <a:spcAft>
        <a:spcPct val="0"/>
      </a:spcAft>
      <a:defRPr kumimoji="1" sz="3600" kern="1200">
        <a:solidFill>
          <a:srgbClr val="FFFF99"/>
        </a:solidFill>
        <a:latin typeface="Times New Roman" pitchFamily="18" charset="0"/>
        <a:ea typeface="+mn-ea"/>
        <a:cs typeface="+mn-cs"/>
      </a:defRPr>
    </a:lvl4pPr>
    <a:lvl5pPr marL="1828800" algn="l" rtl="0" fontAlgn="base">
      <a:spcBef>
        <a:spcPct val="0"/>
      </a:spcBef>
      <a:spcAft>
        <a:spcPct val="0"/>
      </a:spcAft>
      <a:defRPr kumimoji="1" sz="3600" kern="1200">
        <a:solidFill>
          <a:srgbClr val="FFFF99"/>
        </a:solidFill>
        <a:latin typeface="Times New Roman" pitchFamily="18" charset="0"/>
        <a:ea typeface="+mn-ea"/>
        <a:cs typeface="+mn-cs"/>
      </a:defRPr>
    </a:lvl5pPr>
    <a:lvl6pPr marL="2286000" algn="l" defTabSz="914400" rtl="0" eaLnBrk="1" latinLnBrk="0" hangingPunct="1">
      <a:defRPr kumimoji="1" sz="3600" kern="1200">
        <a:solidFill>
          <a:srgbClr val="FFFF99"/>
        </a:solidFill>
        <a:latin typeface="Times New Roman" pitchFamily="18" charset="0"/>
        <a:ea typeface="+mn-ea"/>
        <a:cs typeface="+mn-cs"/>
      </a:defRPr>
    </a:lvl6pPr>
    <a:lvl7pPr marL="2743200" algn="l" defTabSz="914400" rtl="0" eaLnBrk="1" latinLnBrk="0" hangingPunct="1">
      <a:defRPr kumimoji="1" sz="3600" kern="1200">
        <a:solidFill>
          <a:srgbClr val="FFFF99"/>
        </a:solidFill>
        <a:latin typeface="Times New Roman" pitchFamily="18" charset="0"/>
        <a:ea typeface="+mn-ea"/>
        <a:cs typeface="+mn-cs"/>
      </a:defRPr>
    </a:lvl7pPr>
    <a:lvl8pPr marL="3200400" algn="l" defTabSz="914400" rtl="0" eaLnBrk="1" latinLnBrk="0" hangingPunct="1">
      <a:defRPr kumimoji="1" sz="3600" kern="1200">
        <a:solidFill>
          <a:srgbClr val="FFFF99"/>
        </a:solidFill>
        <a:latin typeface="Times New Roman" pitchFamily="18" charset="0"/>
        <a:ea typeface="+mn-ea"/>
        <a:cs typeface="+mn-cs"/>
      </a:defRPr>
    </a:lvl8pPr>
    <a:lvl9pPr marL="3657600" algn="l" defTabSz="914400" rtl="0" eaLnBrk="1" latinLnBrk="0" hangingPunct="1">
      <a:defRPr kumimoji="1" sz="3600" kern="1200">
        <a:solidFill>
          <a:srgbClr val="FFFF99"/>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66"/>
    <a:srgbClr val="B1FF63"/>
    <a:srgbClr val="E8CAFE"/>
    <a:srgbClr val="C2D7DE"/>
    <a:srgbClr val="CFCAD2"/>
    <a:srgbClr val="E2E2E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p:cViewPr varScale="1">
        <p:scale>
          <a:sx n="81" d="100"/>
          <a:sy n="81" d="100"/>
        </p:scale>
        <p:origin x="4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defRPr>
            </a:lvl1pPr>
          </a:lstStyle>
          <a:p>
            <a:pPr>
              <a:defRPr/>
            </a:pPr>
            <a:endParaRPr lang="en-US" dirty="0"/>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kumimoji="0" sz="1200">
                <a:solidFill>
                  <a:schemeClr val="tx1"/>
                </a:solidFill>
              </a:defRPr>
            </a:lvl1pPr>
          </a:lstStyle>
          <a:p>
            <a:pPr>
              <a:defRPr/>
            </a:pPr>
            <a:r>
              <a:rPr lang="en-US" dirty="0"/>
              <a:t>Templar Protocol</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solidFill>
                  <a:schemeClr val="tx1"/>
                </a:solidFill>
              </a:defRPr>
            </a:lvl1pPr>
          </a:lstStyle>
          <a:p>
            <a:pPr>
              <a:defRPr/>
            </a:pPr>
            <a:fld id="{CEBCF579-036C-45CB-9F0D-AE111B68E72A}" type="slidenum">
              <a:rPr lang="en-US"/>
              <a:pPr>
                <a:defRPr/>
              </a:pPr>
              <a:t>‹#›</a:t>
            </a:fld>
            <a:endParaRPr lang="en-US" dirty="0"/>
          </a:p>
        </p:txBody>
      </p:sp>
    </p:spTree>
    <p:extLst>
      <p:ext uri="{BB962C8B-B14F-4D97-AF65-F5344CB8AC3E}">
        <p14:creationId xmlns:p14="http://schemas.microsoft.com/office/powerpoint/2010/main" val="78237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solidFill>
                  <a:schemeClr val="tx1"/>
                </a:solidFill>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kumimoji="0" sz="1200">
                <a:solidFill>
                  <a:schemeClr val="tx1"/>
                </a:solidFill>
              </a:defRPr>
            </a:lvl1pPr>
          </a:lstStyle>
          <a:p>
            <a:pPr>
              <a:defRPr/>
            </a:pPr>
            <a:endParaRPr lang="en-US" dirty="0"/>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solidFill>
                  <a:schemeClr val="tx1"/>
                </a:solidFill>
              </a:defRPr>
            </a:lvl1pPr>
          </a:lstStyle>
          <a:p>
            <a:pPr>
              <a:defRPr/>
            </a:pPr>
            <a:fld id="{682D46DC-71EE-4B10-8233-54283E5D5D2A}" type="slidenum">
              <a:rPr lang="en-US"/>
              <a:pPr>
                <a:defRPr/>
              </a:pPr>
              <a:t>‹#›</a:t>
            </a:fld>
            <a:endParaRPr lang="en-US" dirty="0"/>
          </a:p>
        </p:txBody>
      </p:sp>
    </p:spTree>
    <p:extLst>
      <p:ext uri="{BB962C8B-B14F-4D97-AF65-F5344CB8AC3E}">
        <p14:creationId xmlns:p14="http://schemas.microsoft.com/office/powerpoint/2010/main" val="4288639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D46DC-71EE-4B10-8233-54283E5D5D2A}" type="slidenum">
              <a:rPr lang="en-US" smtClean="0"/>
              <a:pPr>
                <a:defRPr/>
              </a:pPr>
              <a:t>1</a:t>
            </a:fld>
            <a:endParaRPr lang="en-US" dirty="0"/>
          </a:p>
        </p:txBody>
      </p:sp>
    </p:spTree>
    <p:extLst>
      <p:ext uri="{BB962C8B-B14F-4D97-AF65-F5344CB8AC3E}">
        <p14:creationId xmlns:p14="http://schemas.microsoft.com/office/powerpoint/2010/main" val="411160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36</a:t>
            </a:fld>
            <a:endParaRPr lang="en-US" dirty="0"/>
          </a:p>
        </p:txBody>
      </p:sp>
    </p:spTree>
    <p:extLst>
      <p:ext uri="{BB962C8B-B14F-4D97-AF65-F5344CB8AC3E}">
        <p14:creationId xmlns:p14="http://schemas.microsoft.com/office/powerpoint/2010/main" val="401873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23</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24</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25</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26</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27</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28</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29</a:t>
            </a:fld>
            <a:endParaRPr lang="en-US" dirty="0"/>
          </a:p>
        </p:txBody>
      </p:sp>
    </p:spTree>
    <p:extLst>
      <p:ext uri="{BB962C8B-B14F-4D97-AF65-F5344CB8AC3E}">
        <p14:creationId xmlns:p14="http://schemas.microsoft.com/office/powerpoint/2010/main" val="328416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88FCC-9816-495F-9151-F6C15BA64EA6}" type="slidenum">
              <a:rPr lang="en-US" smtClean="0"/>
              <a:t>30</a:t>
            </a:fld>
            <a:endParaRPr lang="en-US" dirty="0"/>
          </a:p>
        </p:txBody>
      </p:sp>
    </p:spTree>
    <p:extLst>
      <p:ext uri="{BB962C8B-B14F-4D97-AF65-F5344CB8AC3E}">
        <p14:creationId xmlns:p14="http://schemas.microsoft.com/office/powerpoint/2010/main" val="401873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lgn="ctr">
              <a:defRPr/>
            </a:pPr>
            <a:endParaRPr lang="en-US" dirty="0"/>
          </a:p>
        </p:txBody>
      </p:sp>
      <p:sp>
        <p:nvSpPr>
          <p:cNvPr id="5" name="Arc 3"/>
          <p:cNvSpPr>
            <a:spLocks/>
          </p:cNvSpPr>
          <p:nvPr/>
        </p:nvSpPr>
        <p:spPr bwMode="auto">
          <a:xfrm>
            <a:off x="0" y="533400"/>
            <a:ext cx="2514600" cy="632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lang="en-US" sz="2400" dirty="0">
              <a:solidFill>
                <a:schemeClr val="tx1"/>
              </a:solidFill>
            </a:endParaRPr>
          </a:p>
        </p:txBody>
      </p:sp>
      <p:graphicFrame>
        <p:nvGraphicFramePr>
          <p:cNvPr id="6" name="Object 2"/>
          <p:cNvGraphicFramePr>
            <a:graphicFrameLocks noChangeAspect="1"/>
          </p:cNvGraphicFramePr>
          <p:nvPr/>
        </p:nvGraphicFramePr>
        <p:xfrm>
          <a:off x="304800" y="4114800"/>
          <a:ext cx="1662113" cy="2247900"/>
        </p:xfrm>
        <a:graphic>
          <a:graphicData uri="http://schemas.openxmlformats.org/presentationml/2006/ole">
            <mc:AlternateContent xmlns:mc="http://schemas.openxmlformats.org/markup-compatibility/2006">
              <mc:Choice xmlns:v="urn:schemas-microsoft-com:vml" Requires="v">
                <p:oleObj spid="_x0000_s119856" name="Bitmap Image" r:id="rId3" imgW="1857143" imgH="2448267" progId="PBrush">
                  <p:embed/>
                </p:oleObj>
              </mc:Choice>
              <mc:Fallback>
                <p:oleObj name="Bitmap Image" r:id="rId3" imgW="1857143" imgH="2448267" progId="PBrush">
                  <p:embed/>
                  <p:pic>
                    <p:nvPicPr>
                      <p:cNvPr id="0"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14800"/>
                        <a:ext cx="16621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7" name="Rectangle 6"/>
          <p:cNvSpPr>
            <a:spLocks noGrp="1" noChangeArrowheads="1"/>
          </p:cNvSpPr>
          <p:nvPr>
            <p:ph type="dt" sz="quarter" idx="10"/>
          </p:nvPr>
        </p:nvSpPr>
        <p:spPr>
          <a:xfrm>
            <a:off x="304800" y="6248400"/>
            <a:ext cx="1905000" cy="457200"/>
          </a:xfrm>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p:txBody>
          <a:bodyPr/>
          <a:lstStyle>
            <a:lvl1pPr>
              <a:defRPr>
                <a:solidFill>
                  <a:schemeClr val="tx1"/>
                </a:solidFill>
              </a:defRPr>
            </a:lvl1pPr>
          </a:lstStyle>
          <a:p>
            <a:pPr>
              <a:defRPr/>
            </a:pPr>
            <a:fld id="{2E3D105C-472E-45D9-A866-EAE286E366B8}"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0F7D2F2-268F-477C-B864-32F1FBA9FE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003BCD5C-7A96-45A5-A67E-A7A36B7E6D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14E0A89A-8609-4597-8AFE-8FA09ADB30B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4179770-C022-4411-B8DD-BA74A81A18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B5313C8-AB2D-497F-A276-297A015E5A8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1779C49E-58EC-4E59-A287-FA42FCE63D2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43D141E3-6FA7-4EE4-9996-7A7C1B870F5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10C3A40-0993-49D9-8F09-D0D4438412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2B187F09-B9F3-4A48-BE74-DC6D4B426D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21B5E7D-8DFD-4EDE-A48E-9B5339E92D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5E5E"/>
            </a:gs>
            <a:gs pos="100000">
              <a:schemeClr val="bg1"/>
            </a:gs>
          </a:gsLst>
          <a:lin ang="5400000" scaled="1"/>
        </a:gra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533400"/>
            <a:ext cx="2514600" cy="632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lang="en-US" sz="2400" dirty="0">
              <a:solidFill>
                <a:schemeClr val="tx1"/>
              </a:solidFill>
            </a:endParaRPr>
          </a:p>
        </p:txBody>
      </p:sp>
      <p:sp>
        <p:nvSpPr>
          <p:cNvPr id="103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1400">
                <a:solidFill>
                  <a:schemeClr val="tx1"/>
                </a:solidFill>
                <a:latin typeface="+mn-lt"/>
              </a:defRPr>
            </a:lvl1pPr>
          </a:lstStyle>
          <a:p>
            <a:pPr>
              <a:defRPr/>
            </a:pPr>
            <a:endParaRPr lang="en-US" dirty="0"/>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solidFill>
                  <a:schemeClr val="tx1"/>
                </a:solidFill>
                <a:latin typeface="+mn-lt"/>
              </a:defRPr>
            </a:lvl1pPr>
          </a:lstStyle>
          <a:p>
            <a:pPr>
              <a:defRPr/>
            </a:pPr>
            <a:endParaRPr lang="en-US" dirty="0"/>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solidFill>
                  <a:srgbClr val="A0C0CC"/>
                </a:solidFill>
                <a:latin typeface="+mn-lt"/>
              </a:defRPr>
            </a:lvl1pPr>
          </a:lstStyle>
          <a:p>
            <a:pPr>
              <a:defRPr/>
            </a:pPr>
            <a:fld id="{AC7E4BE8-FB87-45E1-A428-E98CB16413A5}" type="slidenum">
              <a:rPr lang="en-US"/>
              <a:pPr>
                <a:defRPr/>
              </a:pPr>
              <a:t>‹#›</a:t>
            </a:fld>
            <a:endParaRPr lang="en-US" dirty="0"/>
          </a:p>
        </p:txBody>
      </p:sp>
      <p:graphicFrame>
        <p:nvGraphicFramePr>
          <p:cNvPr id="1032" name="Object 8"/>
          <p:cNvGraphicFramePr>
            <a:graphicFrameLocks noChangeAspect="1"/>
          </p:cNvGraphicFramePr>
          <p:nvPr/>
        </p:nvGraphicFramePr>
        <p:xfrm>
          <a:off x="304800" y="4114800"/>
          <a:ext cx="1662113" cy="2247900"/>
        </p:xfrm>
        <a:graphic>
          <a:graphicData uri="http://schemas.openxmlformats.org/presentationml/2006/ole">
            <mc:AlternateContent xmlns:mc="http://schemas.openxmlformats.org/markup-compatibility/2006">
              <mc:Choice xmlns:v="urn:schemas-microsoft-com:vml" Requires="v">
                <p:oleObj spid="_x0000_s1079" name="Bitmap Image" r:id="rId14" imgW="1857143" imgH="2448267" progId="PBrush">
                  <p:embed/>
                </p:oleObj>
              </mc:Choice>
              <mc:Fallback>
                <p:oleObj name="Bitmap Image" r:id="rId14" imgW="1857143" imgH="2448267" progId="PBrush">
                  <p:embed/>
                  <p:pic>
                    <p:nvPicPr>
                      <p:cNvPr id="0" name="Picture 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114800"/>
                        <a:ext cx="1662113" cy="2247900"/>
                      </a:xfrm>
                      <a:prstGeom prst="rect">
                        <a:avLst/>
                      </a:prstGeom>
                      <a:noFill/>
                      <a:ln>
                        <a:noFill/>
                      </a:ln>
                      <a:effectLst/>
                      <a:extLst>
                        <a:ext uri="{909E8E84-426E-40DD-AFC4-6F175D3DCCD1}">
                          <a14:hiddenFill xmlns:a14="http://schemas.microsoft.com/office/drawing/2010/main">
                            <a:solidFill>
                              <a:srgbClr val="777777"/>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0000"/>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hf hdr="0" ft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00200" y="609600"/>
            <a:ext cx="6096000" cy="1143000"/>
          </a:xfrm>
        </p:spPr>
        <p:txBody>
          <a:bodyPr>
            <a:normAutofit/>
          </a:bodyPr>
          <a:lstStyle/>
          <a:p>
            <a:pPr algn="ctr" eaLnBrk="1" hangingPunct="1">
              <a:defRPr/>
            </a:pPr>
            <a:r>
              <a:rPr lang="en-US" sz="7200" dirty="0">
                <a:latin typeface="Aharoni" panose="02010803020104030203" pitchFamily="2" charset="-79"/>
                <a:cs typeface="Aharoni" panose="02010803020104030203" pitchFamily="2" charset="-79"/>
              </a:rPr>
              <a:t>Templar Law</a:t>
            </a:r>
          </a:p>
        </p:txBody>
      </p:sp>
      <p:sp>
        <p:nvSpPr>
          <p:cNvPr id="27651" name="Text Box 7"/>
          <p:cNvSpPr txBox="1">
            <a:spLocks noChangeArrowheads="1"/>
          </p:cNvSpPr>
          <p:nvPr/>
        </p:nvSpPr>
        <p:spPr bwMode="auto">
          <a:xfrm>
            <a:off x="685800" y="2133600"/>
            <a:ext cx="7924800" cy="1920875"/>
          </a:xfrm>
          <a:prstGeom prst="rect">
            <a:avLst/>
          </a:prstGeom>
          <a:noFill/>
          <a:ln w="9525">
            <a:noFill/>
            <a:miter lim="800000"/>
            <a:headEnd/>
            <a:tailEnd/>
          </a:ln>
        </p:spPr>
        <p:txBody>
          <a:bodyPr>
            <a:spAutoFit/>
          </a:bodyPr>
          <a:lstStyle/>
          <a:p>
            <a:pPr algn="ctr" eaLnBrk="0" hangingPunct="0">
              <a:spcBef>
                <a:spcPct val="50000"/>
              </a:spcBef>
            </a:pPr>
            <a:r>
              <a:rPr lang="en-US" sz="6000" b="1" dirty="0">
                <a:solidFill>
                  <a:srgbClr val="00B050"/>
                </a:solidFill>
              </a:rPr>
              <a:t>What not to do as Grand Commander</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1</a:t>
            </a:fld>
            <a:endParaRPr lang="en-US" dirty="0"/>
          </a:p>
        </p:txBody>
      </p:sp>
    </p:spTree>
    <p:extLst>
      <p:ext uri="{BB962C8B-B14F-4D97-AF65-F5344CB8AC3E}">
        <p14:creationId xmlns:p14="http://schemas.microsoft.com/office/powerpoint/2010/main" val="2072803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381000" y="1676400"/>
            <a:ext cx="8534400" cy="1600200"/>
          </a:xfrm>
        </p:spPr>
        <p:txBody>
          <a:bodyPr/>
          <a:lstStyle/>
          <a:p>
            <a:r>
              <a:rPr lang="en-US" sz="4000" b="1" dirty="0" smtClean="0">
                <a:solidFill>
                  <a:srgbClr val="00B050"/>
                </a:solidFill>
              </a:rPr>
              <a:t>So the Grand Commandery can make any jewel official?</a:t>
            </a:r>
          </a:p>
        </p:txBody>
      </p:sp>
      <p:sp>
        <p:nvSpPr>
          <p:cNvPr id="28675" name="Text Box 4"/>
          <p:cNvSpPr txBox="1">
            <a:spLocks noChangeArrowheads="1"/>
          </p:cNvSpPr>
          <p:nvPr/>
        </p:nvSpPr>
        <p:spPr bwMode="auto">
          <a:xfrm>
            <a:off x="2042753" y="3276600"/>
            <a:ext cx="7142810" cy="2308324"/>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A </a:t>
            </a:r>
            <a:r>
              <a:rPr lang="en-US" dirty="0">
                <a:solidFill>
                  <a:srgbClr val="FFFF00"/>
                </a:solidFill>
              </a:rPr>
              <a:t>Grand Commander is in error to request that Sir Knights </a:t>
            </a:r>
            <a:r>
              <a:rPr lang="en-US" dirty="0" smtClean="0">
                <a:solidFill>
                  <a:srgbClr val="FFFF00"/>
                </a:solidFill>
              </a:rPr>
              <a:t>wear </a:t>
            </a:r>
            <a:r>
              <a:rPr lang="en-US" dirty="0">
                <a:solidFill>
                  <a:srgbClr val="FFFF00"/>
                </a:solidFill>
              </a:rPr>
              <a:t>Victory or Official Military Service Badges. (1937, p 28 &amp; 327, No. 11, Agnew,)</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10</a:t>
            </a:fld>
            <a:endParaRPr lang="en-US" dirty="0"/>
          </a:p>
        </p:txBody>
      </p:sp>
    </p:spTree>
    <p:extLst>
      <p:ext uri="{BB962C8B-B14F-4D97-AF65-F5344CB8AC3E}">
        <p14:creationId xmlns:p14="http://schemas.microsoft.com/office/powerpoint/2010/main" val="21983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457200" y="1828800"/>
            <a:ext cx="8458200" cy="1600200"/>
          </a:xfrm>
        </p:spPr>
        <p:txBody>
          <a:bodyPr/>
          <a:lstStyle/>
          <a:p>
            <a:r>
              <a:rPr lang="en-US" sz="4000" b="1" dirty="0">
                <a:solidFill>
                  <a:srgbClr val="00B050"/>
                </a:solidFill>
              </a:rPr>
              <a:t>Did the Grand Commander in the prior slide do anything else?</a:t>
            </a:r>
          </a:p>
        </p:txBody>
      </p:sp>
      <p:sp>
        <p:nvSpPr>
          <p:cNvPr id="28675" name="Text Box 4"/>
          <p:cNvSpPr txBox="1">
            <a:spLocks noChangeArrowheads="1"/>
          </p:cNvSpPr>
          <p:nvPr/>
        </p:nvSpPr>
        <p:spPr bwMode="auto">
          <a:xfrm>
            <a:off x="2042753" y="3581400"/>
            <a:ext cx="7142810" cy="2308324"/>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A </a:t>
            </a:r>
            <a:r>
              <a:rPr lang="en-US" dirty="0">
                <a:solidFill>
                  <a:srgbClr val="FFFF00"/>
                </a:solidFill>
              </a:rPr>
              <a:t>first prize medal awarded by Ohio State University is not a Templar Jewel. (1937, p 27 &amp; 325, No. 9, Agnew)</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11</a:t>
            </a:fld>
            <a:endParaRPr lang="en-US" dirty="0"/>
          </a:p>
        </p:txBody>
      </p:sp>
    </p:spTree>
    <p:extLst>
      <p:ext uri="{BB962C8B-B14F-4D97-AF65-F5344CB8AC3E}">
        <p14:creationId xmlns:p14="http://schemas.microsoft.com/office/powerpoint/2010/main" val="3504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rgbClr val="00B050"/>
                </a:solidFill>
              </a:rPr>
              <a:t>What can go on the right side of the uniform?</a:t>
            </a:r>
          </a:p>
        </p:txBody>
      </p:sp>
      <p:sp>
        <p:nvSpPr>
          <p:cNvPr id="28675" name="Text Box 4"/>
          <p:cNvSpPr txBox="1">
            <a:spLocks noChangeArrowheads="1"/>
          </p:cNvSpPr>
          <p:nvPr/>
        </p:nvSpPr>
        <p:spPr bwMode="auto">
          <a:xfrm>
            <a:off x="2001190" y="3048000"/>
            <a:ext cx="7142810" cy="3693319"/>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Name plate</a:t>
            </a:r>
          </a:p>
          <a:p>
            <a:pPr eaLnBrk="0" hangingPunct="0">
              <a:spcBef>
                <a:spcPct val="50000"/>
              </a:spcBef>
            </a:pPr>
            <a:r>
              <a:rPr lang="en-US" dirty="0" smtClean="0">
                <a:solidFill>
                  <a:srgbClr val="FFFF00"/>
                </a:solidFill>
              </a:rPr>
              <a:t>Knight Templar Eye Foundation badge</a:t>
            </a:r>
            <a:endParaRPr lang="en-US" dirty="0">
              <a:solidFill>
                <a:srgbClr val="FFFF00"/>
              </a:solidFill>
            </a:endParaRPr>
          </a:p>
          <a:p>
            <a:pPr eaLnBrk="0" hangingPunct="0">
              <a:spcBef>
                <a:spcPct val="50000"/>
              </a:spcBef>
            </a:pPr>
            <a:r>
              <a:rPr lang="en-US" dirty="0" smtClean="0">
                <a:solidFill>
                  <a:srgbClr val="FFFF00"/>
                </a:solidFill>
              </a:rPr>
              <a:t>Grand Encampment committee badge</a:t>
            </a:r>
          </a:p>
          <a:p>
            <a:pPr eaLnBrk="0" hangingPunct="0">
              <a:spcBef>
                <a:spcPct val="50000"/>
              </a:spcBef>
            </a:pPr>
            <a:r>
              <a:rPr lang="en-US" dirty="0" smtClean="0">
                <a:solidFill>
                  <a:srgbClr val="FFFF00"/>
                </a:solidFill>
              </a:rPr>
              <a:t>Triennial badge (during the session)</a:t>
            </a:r>
            <a:endParaRPr lang="en-US"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12</a:t>
            </a:fld>
            <a:endParaRPr lang="en-US" dirty="0"/>
          </a:p>
        </p:txBody>
      </p:sp>
    </p:spTree>
    <p:extLst>
      <p:ext uri="{BB962C8B-B14F-4D97-AF65-F5344CB8AC3E}">
        <p14:creationId xmlns:p14="http://schemas.microsoft.com/office/powerpoint/2010/main" val="2705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rgbClr val="00B050"/>
                </a:solidFill>
              </a:rPr>
              <a:t>What jewels can go around the neck? KYCH?</a:t>
            </a:r>
          </a:p>
        </p:txBody>
      </p:sp>
      <p:sp>
        <p:nvSpPr>
          <p:cNvPr id="28675" name="Text Box 4"/>
          <p:cNvSpPr txBox="1">
            <a:spLocks noChangeArrowheads="1"/>
          </p:cNvSpPr>
          <p:nvPr/>
        </p:nvSpPr>
        <p:spPr bwMode="auto">
          <a:xfrm>
            <a:off x="2021971" y="3441680"/>
            <a:ext cx="7142810" cy="3416320"/>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FF00"/>
                </a:solidFill>
              </a:rPr>
              <a:t>The statutes provide that certain officers may wear a jewel suspended from a cord around the neck, but they do not provide for this kind of jewel. (KYCH) (1961, p. 50, No. 23, Wieber)</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13</a:t>
            </a:fld>
            <a:endParaRPr lang="en-US" dirty="0"/>
          </a:p>
        </p:txBody>
      </p:sp>
    </p:spTree>
    <p:extLst>
      <p:ext uri="{BB962C8B-B14F-4D97-AF65-F5344CB8AC3E}">
        <p14:creationId xmlns:p14="http://schemas.microsoft.com/office/powerpoint/2010/main" val="39595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rgbClr val="00B050"/>
                </a:solidFill>
              </a:rPr>
              <a:t>What jewels can go around the neck? </a:t>
            </a:r>
          </a:p>
        </p:txBody>
      </p:sp>
      <p:sp>
        <p:nvSpPr>
          <p:cNvPr id="28675" name="Text Box 4"/>
          <p:cNvSpPr txBox="1">
            <a:spLocks noChangeArrowheads="1"/>
          </p:cNvSpPr>
          <p:nvPr/>
        </p:nvSpPr>
        <p:spPr bwMode="auto">
          <a:xfrm>
            <a:off x="2001190" y="3124200"/>
            <a:ext cx="7142810" cy="3416320"/>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FF00"/>
                </a:solidFill>
              </a:rPr>
              <a:t>Section 302.  The Jewels of Office of the Grand Master and other current Officers of the Grand Encampment shall be worn suspended from a heavy royal purple silk cord with swivel</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14</a:t>
            </a:fld>
            <a:endParaRPr lang="en-US" dirty="0"/>
          </a:p>
        </p:txBody>
      </p:sp>
    </p:spTree>
    <p:extLst>
      <p:ext uri="{BB962C8B-B14F-4D97-AF65-F5344CB8AC3E}">
        <p14:creationId xmlns:p14="http://schemas.microsoft.com/office/powerpoint/2010/main" val="19322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rgbClr val="00B050"/>
                </a:solidFill>
              </a:rPr>
              <a:t>What jewels can go around the neck? </a:t>
            </a:r>
          </a:p>
        </p:txBody>
      </p:sp>
      <p:sp>
        <p:nvSpPr>
          <p:cNvPr id="28675" name="Text Box 4"/>
          <p:cNvSpPr txBox="1">
            <a:spLocks noChangeArrowheads="1"/>
          </p:cNvSpPr>
          <p:nvPr/>
        </p:nvSpPr>
        <p:spPr bwMode="auto">
          <a:xfrm>
            <a:off x="2001190" y="2846909"/>
            <a:ext cx="7142810" cy="4031873"/>
          </a:xfrm>
          <a:prstGeom prst="rect">
            <a:avLst/>
          </a:prstGeom>
          <a:noFill/>
          <a:ln w="9525">
            <a:noFill/>
            <a:miter lim="800000"/>
            <a:headEnd/>
            <a:tailEnd/>
          </a:ln>
        </p:spPr>
        <p:txBody>
          <a:bodyPr wrap="square">
            <a:spAutoFit/>
          </a:bodyPr>
          <a:lstStyle/>
          <a:p>
            <a:r>
              <a:rPr lang="en-US" sz="3200" dirty="0">
                <a:solidFill>
                  <a:srgbClr val="FFFF00"/>
                </a:solidFill>
              </a:rPr>
              <a:t>Section 306. </a:t>
            </a:r>
            <a:r>
              <a:rPr lang="en-US" sz="3200" dirty="0" smtClean="0">
                <a:solidFill>
                  <a:srgbClr val="FFFF00"/>
                </a:solidFill>
              </a:rPr>
              <a:t>(</a:t>
            </a:r>
            <a:r>
              <a:rPr lang="en-US" sz="3200" dirty="0">
                <a:solidFill>
                  <a:srgbClr val="FFFF00"/>
                </a:solidFill>
              </a:rPr>
              <a:t>a) The Jewel of Office of Grand Commanders may be worn suspended from a heavy, red, silk cord with swivel; the cord to have a tassel at the ends to be held together by sliding holders with rosette; the cord to have a total length of sixty-four inches. (1967, p. 89-91</a:t>
            </a:r>
            <a:r>
              <a:rPr lang="en-US" sz="3200" dirty="0" smtClean="0">
                <a:solidFill>
                  <a:srgbClr val="FFFF00"/>
                </a:solidFill>
              </a:rPr>
              <a:t>)</a:t>
            </a:r>
            <a:r>
              <a:rPr lang="en-US" sz="3200" dirty="0">
                <a:solidFill>
                  <a:srgbClr val="FFFF00"/>
                </a:solidFill>
              </a:rPr>
              <a:t>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15</a:t>
            </a:fld>
            <a:endParaRPr lang="en-US" dirty="0"/>
          </a:p>
        </p:txBody>
      </p:sp>
    </p:spTree>
    <p:extLst>
      <p:ext uri="{BB962C8B-B14F-4D97-AF65-F5344CB8AC3E}">
        <p14:creationId xmlns:p14="http://schemas.microsoft.com/office/powerpoint/2010/main" val="26917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600200"/>
            <a:ext cx="8153400" cy="1600200"/>
          </a:xfrm>
        </p:spPr>
        <p:txBody>
          <a:bodyPr/>
          <a:lstStyle/>
          <a:p>
            <a:r>
              <a:rPr lang="en-US" sz="4000" b="1" dirty="0" smtClean="0">
                <a:solidFill>
                  <a:srgbClr val="00B050"/>
                </a:solidFill>
              </a:rPr>
              <a:t>What jewels can go around the neck? </a:t>
            </a:r>
          </a:p>
        </p:txBody>
      </p:sp>
      <p:sp>
        <p:nvSpPr>
          <p:cNvPr id="28675" name="Text Box 4"/>
          <p:cNvSpPr txBox="1">
            <a:spLocks noChangeArrowheads="1"/>
          </p:cNvSpPr>
          <p:nvPr/>
        </p:nvSpPr>
        <p:spPr bwMode="auto">
          <a:xfrm>
            <a:off x="2001190" y="2819400"/>
            <a:ext cx="7142810" cy="3539430"/>
          </a:xfrm>
          <a:prstGeom prst="rect">
            <a:avLst/>
          </a:prstGeom>
          <a:noFill/>
          <a:ln w="9525">
            <a:noFill/>
            <a:miter lim="800000"/>
            <a:headEnd/>
            <a:tailEnd/>
          </a:ln>
        </p:spPr>
        <p:txBody>
          <a:bodyPr wrap="square">
            <a:spAutoFit/>
          </a:bodyPr>
          <a:lstStyle/>
          <a:p>
            <a:r>
              <a:rPr lang="en-US" sz="2800" dirty="0" smtClean="0">
                <a:solidFill>
                  <a:srgbClr val="FFFF00"/>
                </a:solidFill>
              </a:rPr>
              <a:t>Sec 237B (a</a:t>
            </a:r>
            <a:r>
              <a:rPr lang="en-US" sz="2800" dirty="0">
                <a:solidFill>
                  <a:srgbClr val="FFFF00"/>
                </a:solidFill>
              </a:rPr>
              <a:t>) The following items shall be presented to the recipients of the "Knights Templar Cross of Honor". An award consisting of a gold medal upon the center of which shall be a Patriarchal Cross in purple. Around the cross shall be inscribed the words "Knights Templar Cross of Honor."  The metal shall be suspended on a red neck ribbon.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16</a:t>
            </a:fld>
            <a:endParaRPr lang="en-US" dirty="0"/>
          </a:p>
        </p:txBody>
      </p:sp>
    </p:spTree>
    <p:extLst>
      <p:ext uri="{BB962C8B-B14F-4D97-AF65-F5344CB8AC3E}">
        <p14:creationId xmlns:p14="http://schemas.microsoft.com/office/powerpoint/2010/main" val="268576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Uniforms</a:t>
            </a:r>
            <a:endParaRPr lang="en-US" sz="6000" dirty="0"/>
          </a:p>
        </p:txBody>
      </p:sp>
      <p:sp>
        <p:nvSpPr>
          <p:cNvPr id="2" name="Content Placeholder 1"/>
          <p:cNvSpPr>
            <a:spLocks noGrp="1"/>
          </p:cNvSpPr>
          <p:nvPr>
            <p:ph idx="1"/>
          </p:nvPr>
        </p:nvSpPr>
        <p:spPr>
          <a:xfrm>
            <a:off x="228600" y="1600200"/>
            <a:ext cx="8686800" cy="1600200"/>
          </a:xfrm>
        </p:spPr>
        <p:txBody>
          <a:bodyPr/>
          <a:lstStyle/>
          <a:p>
            <a:r>
              <a:rPr lang="en-US" sz="4000" b="1" dirty="0" smtClean="0">
                <a:solidFill>
                  <a:srgbClr val="00B050"/>
                </a:solidFill>
              </a:rPr>
              <a:t>What are the 5 styles of uniform in a Grand Commandery? </a:t>
            </a:r>
          </a:p>
        </p:txBody>
      </p:sp>
      <p:sp>
        <p:nvSpPr>
          <p:cNvPr id="28675" name="Text Box 4"/>
          <p:cNvSpPr txBox="1">
            <a:spLocks noChangeArrowheads="1"/>
          </p:cNvSpPr>
          <p:nvPr/>
        </p:nvSpPr>
        <p:spPr bwMode="auto">
          <a:xfrm>
            <a:off x="2895600" y="3276600"/>
            <a:ext cx="5029200" cy="2862322"/>
          </a:xfrm>
          <a:prstGeom prst="rect">
            <a:avLst/>
          </a:prstGeom>
          <a:noFill/>
          <a:ln w="9525">
            <a:noFill/>
            <a:miter lim="800000"/>
            <a:headEnd/>
            <a:tailEnd/>
          </a:ln>
        </p:spPr>
        <p:txBody>
          <a:bodyPr wrap="square">
            <a:spAutoFit/>
          </a:bodyPr>
          <a:lstStyle/>
          <a:p>
            <a:r>
              <a:rPr lang="en-US" dirty="0" smtClean="0">
                <a:solidFill>
                  <a:srgbClr val="FFFF00"/>
                </a:solidFill>
              </a:rPr>
              <a:t>Regulation Uniform</a:t>
            </a:r>
          </a:p>
          <a:p>
            <a:r>
              <a:rPr lang="en-US" dirty="0" smtClean="0">
                <a:solidFill>
                  <a:srgbClr val="FFFF00"/>
                </a:solidFill>
              </a:rPr>
              <a:t>Cap and Mantle</a:t>
            </a:r>
          </a:p>
          <a:p>
            <a:r>
              <a:rPr lang="en-US" dirty="0" smtClean="0">
                <a:solidFill>
                  <a:srgbClr val="FFFF00"/>
                </a:solidFill>
              </a:rPr>
              <a:t>Summer Uniform</a:t>
            </a:r>
          </a:p>
          <a:p>
            <a:r>
              <a:rPr lang="en-US" dirty="0" smtClean="0">
                <a:solidFill>
                  <a:srgbClr val="FFFF00"/>
                </a:solidFill>
              </a:rPr>
              <a:t>Ceremonial Uniform</a:t>
            </a:r>
          </a:p>
          <a:p>
            <a:r>
              <a:rPr lang="en-US" dirty="0" smtClean="0">
                <a:solidFill>
                  <a:srgbClr val="FFFF00"/>
                </a:solidFill>
              </a:rPr>
              <a:t>Fatigue Uniform</a:t>
            </a:r>
            <a:endParaRPr lang="en-US"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17</a:t>
            </a:fld>
            <a:endParaRPr lang="en-US" dirty="0"/>
          </a:p>
        </p:txBody>
      </p:sp>
    </p:spTree>
    <p:extLst>
      <p:ext uri="{BB962C8B-B14F-4D97-AF65-F5344CB8AC3E}">
        <p14:creationId xmlns:p14="http://schemas.microsoft.com/office/powerpoint/2010/main" val="27337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1524000" y="1600200"/>
            <a:ext cx="6096000" cy="609600"/>
          </a:xfrm>
        </p:spPr>
        <p:txBody>
          <a:bodyPr/>
          <a:lstStyle/>
          <a:p>
            <a:r>
              <a:rPr lang="en-US" sz="4000" dirty="0" smtClean="0">
                <a:solidFill>
                  <a:srgbClr val="00B050"/>
                </a:solidFill>
              </a:rPr>
              <a:t>Standard Chapeau</a:t>
            </a:r>
            <a:endParaRPr lang="en-US" sz="4000"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18</a:t>
            </a:fld>
            <a:endParaRPr lang="en-US" dirty="0"/>
          </a:p>
        </p:txBody>
      </p:sp>
      <p:pic>
        <p:nvPicPr>
          <p:cNvPr id="5" name="Picture 4" descr="chape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113" y="2590800"/>
            <a:ext cx="538432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036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096000" cy="1143000"/>
          </a:xfrm>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990600" y="1295400"/>
            <a:ext cx="6096000" cy="1219200"/>
          </a:xfrm>
        </p:spPr>
        <p:txBody>
          <a:bodyPr/>
          <a:lstStyle/>
          <a:p>
            <a:r>
              <a:rPr lang="en-US" sz="4000" dirty="0" smtClean="0">
                <a:solidFill>
                  <a:srgbClr val="00B050"/>
                </a:solidFill>
              </a:rPr>
              <a:t>Pershing</a:t>
            </a:r>
          </a:p>
          <a:p>
            <a:r>
              <a:rPr lang="en-US" sz="4000" dirty="0" smtClean="0">
                <a:solidFill>
                  <a:srgbClr val="00B050"/>
                </a:solidFill>
              </a:rPr>
              <a:t>Black or White top</a:t>
            </a:r>
            <a:endParaRPr lang="en-US" sz="4000"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19</a:t>
            </a:fld>
            <a:endParaRPr lang="en-US" dirty="0"/>
          </a:p>
        </p:txBody>
      </p:sp>
      <p:pic>
        <p:nvPicPr>
          <p:cNvPr id="5" name="Picture 5" descr="garrisonc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743200"/>
            <a:ext cx="4876341" cy="36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94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Officers</a:t>
            </a:r>
            <a:endParaRPr lang="en-US" sz="6000" dirty="0"/>
          </a:p>
        </p:txBody>
      </p:sp>
      <p:sp>
        <p:nvSpPr>
          <p:cNvPr id="2" name="Content Placeholder 1"/>
          <p:cNvSpPr>
            <a:spLocks noGrp="1"/>
          </p:cNvSpPr>
          <p:nvPr>
            <p:ph idx="1"/>
          </p:nvPr>
        </p:nvSpPr>
        <p:spPr>
          <a:xfrm>
            <a:off x="762000" y="1828800"/>
            <a:ext cx="8153400" cy="1600200"/>
          </a:xfrm>
        </p:spPr>
        <p:txBody>
          <a:bodyPr/>
          <a:lstStyle/>
          <a:p>
            <a:r>
              <a:rPr lang="en-US" sz="4000" b="1" dirty="0" smtClean="0">
                <a:solidFill>
                  <a:srgbClr val="00B050"/>
                </a:solidFill>
              </a:rPr>
              <a:t>Must a Grand Commandery Officer be a Past Commander?</a:t>
            </a:r>
          </a:p>
        </p:txBody>
      </p:sp>
      <p:sp>
        <p:nvSpPr>
          <p:cNvPr id="28675" name="Text Box 4"/>
          <p:cNvSpPr txBox="1">
            <a:spLocks noChangeArrowheads="1"/>
          </p:cNvSpPr>
          <p:nvPr/>
        </p:nvSpPr>
        <p:spPr bwMode="auto">
          <a:xfrm>
            <a:off x="2042753" y="3581400"/>
            <a:ext cx="7142810" cy="2769989"/>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Officers MUST be a member of the Grand Commandery</a:t>
            </a:r>
          </a:p>
          <a:p>
            <a:pPr eaLnBrk="0" hangingPunct="0">
              <a:spcBef>
                <a:spcPct val="50000"/>
              </a:spcBef>
            </a:pPr>
            <a:r>
              <a:rPr lang="en-US" sz="3600" dirty="0">
                <a:solidFill>
                  <a:srgbClr val="FFFF00"/>
                </a:solidFill>
              </a:rPr>
              <a:t>	</a:t>
            </a:r>
            <a:r>
              <a:rPr lang="en-US" sz="3200" dirty="0" smtClean="0">
                <a:solidFill>
                  <a:srgbClr val="FFFF00"/>
                </a:solidFill>
              </a:rPr>
              <a:t>ie: Past Commander or Dais Officer</a:t>
            </a:r>
          </a:p>
          <a:p>
            <a:pPr eaLnBrk="0" hangingPunct="0">
              <a:spcBef>
                <a:spcPct val="50000"/>
              </a:spcBef>
            </a:pPr>
            <a:r>
              <a:rPr lang="en-US" sz="3200" dirty="0">
                <a:solidFill>
                  <a:srgbClr val="FFFF00"/>
                </a:solidFill>
              </a:rPr>
              <a:t>	</a:t>
            </a:r>
            <a:r>
              <a:rPr lang="en-US" sz="3200" dirty="0" smtClean="0">
                <a:solidFill>
                  <a:srgbClr val="FFFF00"/>
                </a:solidFill>
              </a:rPr>
              <a:t>except Grand Prelate</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2</a:t>
            </a:fld>
            <a:endParaRPr lang="en-US" dirty="0"/>
          </a:p>
        </p:txBody>
      </p:sp>
    </p:spTree>
    <p:extLst>
      <p:ext uri="{BB962C8B-B14F-4D97-AF65-F5344CB8AC3E}">
        <p14:creationId xmlns:p14="http://schemas.microsoft.com/office/powerpoint/2010/main" val="26823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381000" y="1524000"/>
            <a:ext cx="8534400" cy="1231900"/>
          </a:xfrm>
        </p:spPr>
        <p:txBody>
          <a:bodyPr/>
          <a:lstStyle/>
          <a:p>
            <a:r>
              <a:rPr lang="en-US" sz="4000" dirty="0" smtClean="0">
                <a:solidFill>
                  <a:srgbClr val="00B050"/>
                </a:solidFill>
              </a:rPr>
              <a:t>Bell – Only Grand Encampment can have decorated visor</a:t>
            </a:r>
            <a:endParaRPr lang="en-US" sz="4000"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20</a:t>
            </a:fld>
            <a:endParaRPr lang="en-US" dirty="0"/>
          </a:p>
        </p:txBody>
      </p:sp>
      <p:pic>
        <p:nvPicPr>
          <p:cNvPr id="5" name="Picture 4" descr="fatiguec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atigueHat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3048000"/>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86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152400" y="2238493"/>
            <a:ext cx="6096000" cy="914400"/>
          </a:xfrm>
        </p:spPr>
        <p:txBody>
          <a:bodyPr/>
          <a:lstStyle/>
          <a:p>
            <a:r>
              <a:rPr lang="en-US" sz="4000" dirty="0" smtClean="0">
                <a:solidFill>
                  <a:srgbClr val="00B050"/>
                </a:solidFill>
              </a:rPr>
              <a:t>Cap and Mantle</a:t>
            </a:r>
            <a:endParaRPr lang="en-US" sz="4000"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21</a:t>
            </a:fld>
            <a:endParaRPr lang="en-US" dirty="0"/>
          </a:p>
        </p:txBody>
      </p:sp>
      <p:pic>
        <p:nvPicPr>
          <p:cNvPr id="5" name="Picture 5" descr="mantl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30" y="1436721"/>
            <a:ext cx="3775869" cy="50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525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niforms</a:t>
            </a:r>
            <a:endParaRPr lang="en-US" dirty="0"/>
          </a:p>
        </p:txBody>
      </p:sp>
      <p:sp>
        <p:nvSpPr>
          <p:cNvPr id="3" name="Content Placeholder 2"/>
          <p:cNvSpPr>
            <a:spLocks noGrp="1"/>
          </p:cNvSpPr>
          <p:nvPr>
            <p:ph idx="1"/>
          </p:nvPr>
        </p:nvSpPr>
        <p:spPr>
          <a:xfrm>
            <a:off x="1719358" y="1711347"/>
            <a:ext cx="6096000" cy="914400"/>
          </a:xfrm>
        </p:spPr>
        <p:txBody>
          <a:bodyPr/>
          <a:lstStyle/>
          <a:p>
            <a:r>
              <a:rPr lang="en-US" sz="4000" dirty="0" smtClean="0">
                <a:solidFill>
                  <a:srgbClr val="00B050"/>
                </a:solidFill>
              </a:rPr>
              <a:t>Cap and Mantle</a:t>
            </a:r>
            <a:endParaRPr lang="en-US" sz="4000"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22</a:t>
            </a:fld>
            <a:endParaRPr lang="en-US" dirty="0"/>
          </a:p>
        </p:txBody>
      </p:sp>
      <p:pic>
        <p:nvPicPr>
          <p:cNvPr id="6" name="Picture 6" descr="cap(man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68872"/>
            <a:ext cx="4811713"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23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89463"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685800" y="2162659"/>
            <a:ext cx="7924800" cy="707886"/>
          </a:xfrm>
          <a:prstGeom prst="rect">
            <a:avLst/>
          </a:prstGeom>
          <a:noFill/>
          <a:ln w="9525">
            <a:noFill/>
            <a:miter lim="800000"/>
            <a:headEnd/>
            <a:tailEnd/>
          </a:ln>
        </p:spPr>
        <p:txBody>
          <a:bodyPr>
            <a:spAutoFit/>
          </a:bodyPr>
          <a:lstStyle/>
          <a:p>
            <a:pPr eaLnBrk="0" hangingPunct="0">
              <a:spcBef>
                <a:spcPct val="50000"/>
              </a:spcBef>
            </a:pPr>
            <a:r>
              <a:rPr lang="en-US" sz="4000" b="1" dirty="0" smtClean="0">
                <a:solidFill>
                  <a:srgbClr val="00B050"/>
                </a:solidFill>
                <a:latin typeface="+mn-lt"/>
              </a:rPr>
              <a:t>Honorary Titles? What? How?</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23</a:t>
            </a:fld>
            <a:endParaRPr lang="en-US" dirty="0"/>
          </a:p>
        </p:txBody>
      </p:sp>
    </p:spTree>
    <p:extLst>
      <p:ext uri="{BB962C8B-B14F-4D97-AF65-F5344CB8AC3E}">
        <p14:creationId xmlns:p14="http://schemas.microsoft.com/office/powerpoint/2010/main" val="455178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533400"/>
            <a:ext cx="60960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2133600" y="1447800"/>
            <a:ext cx="6705963" cy="5262979"/>
          </a:xfrm>
          <a:prstGeom prst="rect">
            <a:avLst/>
          </a:prstGeom>
          <a:noFill/>
          <a:ln w="9525">
            <a:noFill/>
            <a:miter lim="800000"/>
            <a:headEnd/>
            <a:tailEnd/>
          </a:ln>
        </p:spPr>
        <p:txBody>
          <a:bodyPr wrap="square">
            <a:spAutoFit/>
          </a:bodyPr>
          <a:lstStyle/>
          <a:p>
            <a:r>
              <a:rPr lang="en-US" sz="2400" b="1" dirty="0">
                <a:solidFill>
                  <a:srgbClr val="FFFF00"/>
                </a:solidFill>
              </a:rPr>
              <a:t>Section 237(a</a:t>
            </a:r>
            <a:r>
              <a:rPr lang="en-US" sz="2400" dirty="0">
                <a:solidFill>
                  <a:srgbClr val="FFFF00"/>
                </a:solidFill>
              </a:rPr>
              <a:t>).  Honorary titles may be conferred upon Sir Knights who have rendered long, outstanding and distinguished service in the cause of Templary in conformity with the provisions hereof.  No titles of office, whether active or honorary, shall be conferred by any Grand Commandery, or any Constituent or Subordinate Commandery, except the title of active officers named in, or authorized by, the Constitution of the Grand Encampment, or honorary titles as authorized in this section.  Each Grand Commandery, each Constituent Commandery and each Subordinate Commandery, shall have the right, in conformity to the provisions of this section to confer honorary titles as follows: </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24</a:t>
            </a:fld>
            <a:endParaRPr lang="en-US" dirty="0"/>
          </a:p>
        </p:txBody>
      </p:sp>
    </p:spTree>
    <p:extLst>
      <p:ext uri="{BB962C8B-B14F-4D97-AF65-F5344CB8AC3E}">
        <p14:creationId xmlns:p14="http://schemas.microsoft.com/office/powerpoint/2010/main" val="144025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533400"/>
            <a:ext cx="60960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2133600" y="1828800"/>
            <a:ext cx="6718663" cy="4401205"/>
          </a:xfrm>
          <a:prstGeom prst="rect">
            <a:avLst/>
          </a:prstGeom>
          <a:noFill/>
          <a:ln w="9525">
            <a:noFill/>
            <a:miter lim="800000"/>
            <a:headEnd/>
            <a:tailEnd/>
          </a:ln>
        </p:spPr>
        <p:txBody>
          <a:bodyPr wrap="square">
            <a:spAutoFit/>
          </a:bodyPr>
          <a:lstStyle/>
          <a:p>
            <a:r>
              <a:rPr lang="en-US" sz="2800" dirty="0">
                <a:solidFill>
                  <a:srgbClr val="FFFF00"/>
                </a:solidFill>
              </a:rPr>
              <a:t>(b) Commanderies, whether Constituent or Subordinate, may confer the honorary titles of Honorary Past Commander, Captain General Emeritus, Treasurer Emeritus, Recorder Emeritus, and Prelate Emeritus upon written approval of the Grand Master in the case of Subordinate Commanderies and written approval of the Grand Commander of the respective Jurisdiction in the case of Constituent Commanderies; </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25</a:t>
            </a:fld>
            <a:endParaRPr lang="en-US" dirty="0"/>
          </a:p>
        </p:txBody>
      </p:sp>
    </p:spTree>
    <p:extLst>
      <p:ext uri="{BB962C8B-B14F-4D97-AF65-F5344CB8AC3E}">
        <p14:creationId xmlns:p14="http://schemas.microsoft.com/office/powerpoint/2010/main" val="298266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85800"/>
            <a:ext cx="60960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2133600" y="2362199"/>
            <a:ext cx="4953000" cy="1323439"/>
          </a:xfrm>
          <a:prstGeom prst="rect">
            <a:avLst/>
          </a:prstGeom>
          <a:noFill/>
          <a:ln w="9525">
            <a:noFill/>
            <a:miter lim="800000"/>
            <a:headEnd/>
            <a:tailEnd/>
          </a:ln>
        </p:spPr>
        <p:txBody>
          <a:bodyPr wrap="square">
            <a:spAutoFit/>
          </a:bodyPr>
          <a:lstStyle/>
          <a:p>
            <a:pPr algn="ctr" eaLnBrk="0" hangingPunct="0">
              <a:spcBef>
                <a:spcPct val="50000"/>
              </a:spcBef>
            </a:pPr>
            <a:r>
              <a:rPr lang="en-US" sz="4000" b="1" dirty="0" smtClean="0">
                <a:solidFill>
                  <a:srgbClr val="00B050"/>
                </a:solidFill>
                <a:latin typeface="+mn-lt"/>
              </a:rPr>
              <a:t>What about Grand Commanderies?</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26</a:t>
            </a:fld>
            <a:endParaRPr lang="en-US" dirty="0"/>
          </a:p>
        </p:txBody>
      </p:sp>
    </p:spTree>
    <p:extLst>
      <p:ext uri="{BB962C8B-B14F-4D97-AF65-F5344CB8AC3E}">
        <p14:creationId xmlns:p14="http://schemas.microsoft.com/office/powerpoint/2010/main" val="37936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533400"/>
            <a:ext cx="60960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2057399" y="1382593"/>
            <a:ext cx="6642463" cy="5016758"/>
          </a:xfrm>
          <a:prstGeom prst="rect">
            <a:avLst/>
          </a:prstGeom>
          <a:noFill/>
          <a:ln w="9525">
            <a:noFill/>
            <a:miter lim="800000"/>
            <a:headEnd/>
            <a:tailEnd/>
          </a:ln>
        </p:spPr>
        <p:txBody>
          <a:bodyPr wrap="square">
            <a:spAutoFit/>
          </a:bodyPr>
          <a:lstStyle/>
          <a:p>
            <a:r>
              <a:rPr lang="en-US" sz="4000" dirty="0" smtClean="0">
                <a:solidFill>
                  <a:srgbClr val="FFFF00"/>
                </a:solidFill>
              </a:rPr>
              <a:t>(</a:t>
            </a:r>
            <a:r>
              <a:rPr lang="en-US" sz="4000" dirty="0">
                <a:solidFill>
                  <a:srgbClr val="FFFF00"/>
                </a:solidFill>
              </a:rPr>
              <a:t>a) Grand Commanderies may confer the honorary titles of Honorary Past Grand Commander, Grand Treasurer Emeritus, Grand Recorder Emeritus, and Grand Prelate Emeritus upon written approval of the Grand Master; </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27</a:t>
            </a:fld>
            <a:endParaRPr lang="en-US" dirty="0"/>
          </a:p>
        </p:txBody>
      </p:sp>
    </p:spTree>
    <p:extLst>
      <p:ext uri="{BB962C8B-B14F-4D97-AF65-F5344CB8AC3E}">
        <p14:creationId xmlns:p14="http://schemas.microsoft.com/office/powerpoint/2010/main" val="30984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89463" y="533400"/>
            <a:ext cx="60960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1981199" y="1382593"/>
            <a:ext cx="6718663" cy="5016758"/>
          </a:xfrm>
          <a:prstGeom prst="rect">
            <a:avLst/>
          </a:prstGeom>
          <a:noFill/>
          <a:ln w="9525">
            <a:noFill/>
            <a:miter lim="800000"/>
            <a:headEnd/>
            <a:tailEnd/>
          </a:ln>
        </p:spPr>
        <p:txBody>
          <a:bodyPr wrap="square">
            <a:spAutoFit/>
          </a:bodyPr>
          <a:lstStyle/>
          <a:p>
            <a:r>
              <a:rPr lang="en-US" sz="4000" dirty="0" smtClean="0">
                <a:solidFill>
                  <a:srgbClr val="FFFF00"/>
                </a:solidFill>
              </a:rPr>
              <a:t>(</a:t>
            </a:r>
            <a:r>
              <a:rPr lang="en-US" sz="4000" dirty="0">
                <a:solidFill>
                  <a:srgbClr val="FFFF00"/>
                </a:solidFill>
              </a:rPr>
              <a:t>a) Grand Commanderies may confer the honorary titles of Honorary Past Grand Commander, Grand Treasurer Emeritus, Grand Recorder Emeritus, and Grand Prelate Emeritus </a:t>
            </a:r>
            <a:r>
              <a:rPr lang="en-US" sz="4000" u="sng" dirty="0">
                <a:solidFill>
                  <a:srgbClr val="FF0000"/>
                </a:solidFill>
              </a:rPr>
              <a:t>upon written approval of the Grand Master; </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28</a:t>
            </a:fld>
            <a:endParaRPr lang="en-US" dirty="0"/>
          </a:p>
        </p:txBody>
      </p:sp>
    </p:spTree>
    <p:extLst>
      <p:ext uri="{BB962C8B-B14F-4D97-AF65-F5344CB8AC3E}">
        <p14:creationId xmlns:p14="http://schemas.microsoft.com/office/powerpoint/2010/main" val="36712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Honorary Titles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914400" y="1905000"/>
            <a:ext cx="7924800" cy="1938992"/>
          </a:xfrm>
          <a:prstGeom prst="rect">
            <a:avLst/>
          </a:prstGeom>
          <a:noFill/>
          <a:ln w="9525">
            <a:noFill/>
            <a:miter lim="800000"/>
            <a:headEnd/>
            <a:tailEnd/>
          </a:ln>
        </p:spPr>
        <p:txBody>
          <a:bodyPr>
            <a:spAutoFit/>
          </a:bodyPr>
          <a:lstStyle/>
          <a:p>
            <a:r>
              <a:rPr lang="en-US" sz="4000" dirty="0" smtClean="0">
                <a:solidFill>
                  <a:srgbClr val="FFFF00"/>
                </a:solidFill>
              </a:rPr>
              <a:t>DO NOT BRING THIS UP IN SESSION UNLESS IT HAS BEEN APPROVED IN ADVANCE</a:t>
            </a:r>
            <a:endParaRPr lang="en-US" sz="4000" u="sng" dirty="0">
              <a:solidFill>
                <a:srgbClr val="FFFF00"/>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29</a:t>
            </a:fld>
            <a:endParaRPr lang="en-US" dirty="0"/>
          </a:p>
        </p:txBody>
      </p:sp>
    </p:spTree>
    <p:extLst>
      <p:ext uri="{BB962C8B-B14F-4D97-AF65-F5344CB8AC3E}">
        <p14:creationId xmlns:p14="http://schemas.microsoft.com/office/powerpoint/2010/main" val="10381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rgbClr val="00B050"/>
                </a:solidFill>
              </a:rPr>
              <a:t>Who is eligible for the Knight Templar Cross of Honor?</a:t>
            </a:r>
          </a:p>
        </p:txBody>
      </p:sp>
      <p:sp>
        <p:nvSpPr>
          <p:cNvPr id="28675" name="Text Box 4"/>
          <p:cNvSpPr txBox="1">
            <a:spLocks noChangeArrowheads="1"/>
          </p:cNvSpPr>
          <p:nvPr/>
        </p:nvSpPr>
        <p:spPr bwMode="auto">
          <a:xfrm>
            <a:off x="2133600" y="3920836"/>
            <a:ext cx="7142810" cy="1754326"/>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A Sir Knight who has never held elective office in a Grand Commandery</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3</a:t>
            </a:fld>
            <a:endParaRPr lang="en-US" dirty="0"/>
          </a:p>
        </p:txBody>
      </p:sp>
    </p:spTree>
    <p:extLst>
      <p:ext uri="{BB962C8B-B14F-4D97-AF65-F5344CB8AC3E}">
        <p14:creationId xmlns:p14="http://schemas.microsoft.com/office/powerpoint/2010/main" val="38449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Committees</a:t>
            </a:r>
            <a:endParaRPr lang="en-US" sz="6000" dirty="0">
              <a:solidFill>
                <a:schemeClr val="tx1"/>
              </a:solidFill>
              <a:latin typeface="Aharoni" panose="02010803020104030203" pitchFamily="2" charset="-79"/>
              <a:cs typeface="Aharoni" panose="02010803020104030203" pitchFamily="2" charset="-79"/>
            </a:endParaRPr>
          </a:p>
        </p:txBody>
      </p:sp>
      <p:sp>
        <p:nvSpPr>
          <p:cNvPr id="3" name="TextBox 2"/>
          <p:cNvSpPr txBox="1"/>
          <p:nvPr/>
        </p:nvSpPr>
        <p:spPr>
          <a:xfrm>
            <a:off x="1981200" y="2971800"/>
            <a:ext cx="6858000" cy="3108543"/>
          </a:xfrm>
          <a:prstGeom prst="rect">
            <a:avLst/>
          </a:prstGeom>
          <a:noFill/>
        </p:spPr>
        <p:txBody>
          <a:bodyPr wrap="square" rtlCol="0">
            <a:spAutoFit/>
          </a:bodyPr>
          <a:lstStyle/>
          <a:p>
            <a:r>
              <a:rPr lang="en-US" sz="2800" dirty="0" smtClean="0">
                <a:solidFill>
                  <a:srgbClr val="FFFF00"/>
                </a:solidFill>
              </a:rPr>
              <a:t>The Constitution of the GE Sec. 48b</a:t>
            </a:r>
          </a:p>
          <a:p>
            <a:r>
              <a:rPr lang="en-US" sz="2800" dirty="0" smtClean="0">
                <a:solidFill>
                  <a:srgbClr val="FFFF00"/>
                </a:solidFill>
              </a:rPr>
              <a:t>Guarantees the GC the right to appoint all committees</a:t>
            </a:r>
          </a:p>
          <a:p>
            <a:endParaRPr lang="en-US" sz="2800" dirty="0">
              <a:solidFill>
                <a:srgbClr val="FFFF00"/>
              </a:solidFill>
            </a:endParaRPr>
          </a:p>
          <a:p>
            <a:r>
              <a:rPr lang="en-US" sz="2800" dirty="0" smtClean="0">
                <a:solidFill>
                  <a:srgbClr val="FFFF00"/>
                </a:solidFill>
              </a:rPr>
              <a:t>The Grand Commandery may not take away</a:t>
            </a:r>
          </a:p>
          <a:p>
            <a:r>
              <a:rPr lang="en-US" sz="2800" dirty="0" smtClean="0">
                <a:solidFill>
                  <a:srgbClr val="FFFF00"/>
                </a:solidFill>
              </a:rPr>
              <a:t>that right by mandating who may be on the</a:t>
            </a:r>
          </a:p>
          <a:p>
            <a:r>
              <a:rPr lang="en-US" sz="2800" dirty="0" smtClean="0">
                <a:solidFill>
                  <a:srgbClr val="FFFF00"/>
                </a:solidFill>
              </a:rPr>
              <a:t>committee, or what term they may have.</a:t>
            </a:r>
            <a:endParaRPr lang="en-US" sz="2800" dirty="0">
              <a:solidFill>
                <a:srgbClr val="FFFF00"/>
              </a:solidFill>
            </a:endParaRPr>
          </a:p>
        </p:txBody>
      </p:sp>
      <p:sp>
        <p:nvSpPr>
          <p:cNvPr id="2" name="Content Placeholder 1"/>
          <p:cNvSpPr>
            <a:spLocks noGrp="1"/>
          </p:cNvSpPr>
          <p:nvPr>
            <p:ph idx="1"/>
          </p:nvPr>
        </p:nvSpPr>
        <p:spPr>
          <a:xfrm>
            <a:off x="762000" y="1524000"/>
            <a:ext cx="7467600" cy="1371600"/>
          </a:xfrm>
        </p:spPr>
        <p:txBody>
          <a:bodyPr/>
          <a:lstStyle/>
          <a:p>
            <a:pPr marL="0" indent="0">
              <a:buNone/>
            </a:pPr>
            <a:r>
              <a:rPr lang="en-US" sz="4000" b="1" dirty="0" smtClean="0">
                <a:solidFill>
                  <a:srgbClr val="00B050"/>
                </a:solidFill>
              </a:rPr>
              <a:t>Who Picks Grand Commandery Committees?</a:t>
            </a:r>
            <a:endParaRPr lang="en-US" sz="4000" b="1" dirty="0">
              <a:solidFill>
                <a:srgbClr val="00B050"/>
              </a:solidFill>
            </a:endParaRPr>
          </a:p>
        </p:txBody>
      </p:sp>
      <p:sp>
        <p:nvSpPr>
          <p:cNvPr id="4" name="Slide Number Placeholder 3"/>
          <p:cNvSpPr>
            <a:spLocks noGrp="1"/>
          </p:cNvSpPr>
          <p:nvPr>
            <p:ph type="sldNum" sz="quarter" idx="12"/>
          </p:nvPr>
        </p:nvSpPr>
        <p:spPr/>
        <p:txBody>
          <a:bodyPr/>
          <a:lstStyle/>
          <a:p>
            <a:pPr>
              <a:defRPr/>
            </a:pPr>
            <a:fld id="{14E0A89A-8609-4597-8AFE-8FA09ADB30BD}" type="slidenum">
              <a:rPr lang="en-US" smtClean="0"/>
              <a:pPr>
                <a:defRPr/>
              </a:pPr>
              <a:t>30</a:t>
            </a:fld>
            <a:endParaRPr lang="en-US" dirty="0"/>
          </a:p>
        </p:txBody>
      </p:sp>
    </p:spTree>
    <p:extLst>
      <p:ext uri="{BB962C8B-B14F-4D97-AF65-F5344CB8AC3E}">
        <p14:creationId xmlns:p14="http://schemas.microsoft.com/office/powerpoint/2010/main" val="10314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2296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Authority</a:t>
            </a:r>
          </a:p>
        </p:txBody>
      </p:sp>
      <p:sp>
        <p:nvSpPr>
          <p:cNvPr id="47107" name="Text Box 4"/>
          <p:cNvSpPr txBox="1">
            <a:spLocks noChangeArrowheads="1"/>
          </p:cNvSpPr>
          <p:nvPr/>
        </p:nvSpPr>
        <p:spPr bwMode="auto">
          <a:xfrm>
            <a:off x="1981200" y="1295400"/>
            <a:ext cx="6705600" cy="5078313"/>
          </a:xfrm>
          <a:prstGeom prst="rect">
            <a:avLst/>
          </a:prstGeom>
          <a:noFill/>
          <a:ln w="9525">
            <a:noFill/>
            <a:miter lim="800000"/>
            <a:headEnd/>
            <a:tailEnd/>
          </a:ln>
        </p:spPr>
        <p:txBody>
          <a:bodyPr wrap="square">
            <a:spAutoFit/>
          </a:bodyPr>
          <a:lstStyle/>
          <a:p>
            <a:pPr eaLnBrk="0" hangingPunct="0"/>
            <a:r>
              <a:rPr lang="en-US" dirty="0">
                <a:solidFill>
                  <a:srgbClr val="FFFF00"/>
                </a:solidFill>
              </a:rPr>
              <a:t>The Grand Commander may exercise all authority given to him under Section 48 of the Constitution.</a:t>
            </a:r>
          </a:p>
          <a:p>
            <a:pPr eaLnBrk="0" hangingPunct="0"/>
            <a:endParaRPr lang="en-US" dirty="0">
              <a:solidFill>
                <a:srgbClr val="FFFF00"/>
              </a:solidFill>
            </a:endParaRPr>
          </a:p>
          <a:p>
            <a:pPr eaLnBrk="0" hangingPunct="0"/>
            <a:r>
              <a:rPr lang="en-US" dirty="0" smtClean="0">
                <a:solidFill>
                  <a:srgbClr val="FFFF00"/>
                </a:solidFill>
              </a:rPr>
              <a:t>The powers and prerogatives of the Grand Commander are great but he is </a:t>
            </a:r>
            <a:r>
              <a:rPr lang="en-US" u="sng" dirty="0" smtClean="0">
                <a:solidFill>
                  <a:srgbClr val="FFFF00"/>
                </a:solidFill>
              </a:rPr>
              <a:t>NOT</a:t>
            </a:r>
            <a:r>
              <a:rPr lang="en-US" dirty="0" smtClean="0">
                <a:solidFill>
                  <a:srgbClr val="FFFF00"/>
                </a:solidFill>
              </a:rPr>
              <a:t> the </a:t>
            </a:r>
            <a:r>
              <a:rPr lang="en-US" dirty="0">
                <a:solidFill>
                  <a:srgbClr val="FFFF00"/>
                </a:solidFill>
              </a:rPr>
              <a:t>Grand </a:t>
            </a:r>
            <a:r>
              <a:rPr lang="en-US" dirty="0" smtClean="0">
                <a:solidFill>
                  <a:srgbClr val="FFFF00"/>
                </a:solidFill>
              </a:rPr>
              <a:t>Commandery when not in session.</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31</a:t>
            </a:fld>
            <a:endParaRPr lang="en-US" dirty="0"/>
          </a:p>
        </p:txBody>
      </p:sp>
    </p:spTree>
    <p:extLst>
      <p:ext uri="{BB962C8B-B14F-4D97-AF65-F5344CB8AC3E}">
        <p14:creationId xmlns:p14="http://schemas.microsoft.com/office/powerpoint/2010/main" val="1364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3657" y="381000"/>
            <a:ext cx="82296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Dispensations</a:t>
            </a:r>
            <a:endParaRPr lang="en-US" sz="6000" dirty="0">
              <a:solidFill>
                <a:schemeClr val="tx1"/>
              </a:solidFill>
              <a:latin typeface="Aharoni" panose="02010803020104030203" pitchFamily="2" charset="-79"/>
              <a:cs typeface="Aharoni" panose="02010803020104030203" pitchFamily="2" charset="-79"/>
            </a:endParaRPr>
          </a:p>
        </p:txBody>
      </p:sp>
      <p:sp>
        <p:nvSpPr>
          <p:cNvPr id="28675" name="Text Box 4"/>
          <p:cNvSpPr txBox="1">
            <a:spLocks noChangeArrowheads="1"/>
          </p:cNvSpPr>
          <p:nvPr/>
        </p:nvSpPr>
        <p:spPr bwMode="auto">
          <a:xfrm>
            <a:off x="685800" y="2020207"/>
            <a:ext cx="7924800" cy="1739900"/>
          </a:xfrm>
          <a:prstGeom prst="rect">
            <a:avLst/>
          </a:prstGeom>
          <a:noFill/>
          <a:ln w="9525">
            <a:noFill/>
            <a:miter lim="800000"/>
            <a:headEnd/>
            <a:tailEnd/>
          </a:ln>
        </p:spPr>
        <p:txBody>
          <a:bodyPr>
            <a:spAutoFit/>
          </a:bodyPr>
          <a:lstStyle/>
          <a:p>
            <a:pPr eaLnBrk="0" hangingPunct="0">
              <a:spcBef>
                <a:spcPct val="50000"/>
              </a:spcBef>
            </a:pPr>
            <a:r>
              <a:rPr lang="en-US" sz="3600" dirty="0">
                <a:solidFill>
                  <a:srgbClr val="FFFF00"/>
                </a:solidFill>
              </a:rPr>
              <a:t>Do NOT dispense with the Constitutional number of nine Sir Knights for a Conclave</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32</a:t>
            </a:fld>
            <a:endParaRPr lang="en-US" dirty="0"/>
          </a:p>
        </p:txBody>
      </p:sp>
    </p:spTree>
    <p:extLst>
      <p:ext uri="{BB962C8B-B14F-4D97-AF65-F5344CB8AC3E}">
        <p14:creationId xmlns:p14="http://schemas.microsoft.com/office/powerpoint/2010/main" val="1031440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6858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Dispensations</a:t>
            </a:r>
          </a:p>
        </p:txBody>
      </p:sp>
      <p:sp>
        <p:nvSpPr>
          <p:cNvPr id="30723" name="Text Box 4"/>
          <p:cNvSpPr txBox="1">
            <a:spLocks noChangeArrowheads="1"/>
          </p:cNvSpPr>
          <p:nvPr/>
        </p:nvSpPr>
        <p:spPr bwMode="auto">
          <a:xfrm>
            <a:off x="1981200" y="1828800"/>
            <a:ext cx="6629400" cy="3937000"/>
          </a:xfrm>
          <a:prstGeom prst="rect">
            <a:avLst/>
          </a:prstGeom>
          <a:noFill/>
          <a:ln w="9525">
            <a:noFill/>
            <a:miter lim="800000"/>
            <a:headEnd/>
            <a:tailEnd/>
          </a:ln>
        </p:spPr>
        <p:txBody>
          <a:bodyPr wrap="square">
            <a:spAutoFit/>
          </a:bodyPr>
          <a:lstStyle/>
          <a:p>
            <a:pPr eaLnBrk="0" hangingPunct="0"/>
            <a:r>
              <a:rPr lang="en-US" sz="3600" b="1" dirty="0">
                <a:solidFill>
                  <a:srgbClr val="FFFF00"/>
                </a:solidFill>
              </a:rPr>
              <a:t>Do NOT dispense with the statutes of Grand Encampment or of your Grand Commandery</a:t>
            </a:r>
          </a:p>
          <a:p>
            <a:pPr eaLnBrk="0" hangingPunct="0"/>
            <a:endParaRPr lang="en-US" sz="3600" b="1" dirty="0">
              <a:solidFill>
                <a:srgbClr val="FFFF00"/>
              </a:solidFill>
            </a:endParaRPr>
          </a:p>
          <a:p>
            <a:pPr eaLnBrk="0" hangingPunct="0"/>
            <a:r>
              <a:rPr lang="en-US" sz="3600" b="1" dirty="0">
                <a:solidFill>
                  <a:srgbClr val="FFFF00"/>
                </a:solidFill>
              </a:rPr>
              <a:t>Do NOT dispense with bylaws of a Commandery except in certain circumstances </a:t>
            </a:r>
            <a:endParaRPr lang="en-US" sz="3600" dirty="0">
              <a:solidFill>
                <a:srgbClr val="FFFF00"/>
              </a:solidFill>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33</a:t>
            </a:fld>
            <a:endParaRPr lang="en-US" dirty="0"/>
          </a:p>
        </p:txBody>
      </p:sp>
    </p:spTree>
    <p:extLst>
      <p:ext uri="{BB962C8B-B14F-4D97-AF65-F5344CB8AC3E}">
        <p14:creationId xmlns:p14="http://schemas.microsoft.com/office/powerpoint/2010/main" val="2675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533400"/>
            <a:ext cx="82296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Authority</a:t>
            </a:r>
            <a:endParaRPr lang="en-US" sz="6000" dirty="0">
              <a:solidFill>
                <a:schemeClr val="tx1"/>
              </a:solidFill>
              <a:latin typeface="Aharoni" panose="02010803020104030203" pitchFamily="2" charset="-79"/>
              <a:cs typeface="Aharoni" panose="02010803020104030203" pitchFamily="2" charset="-79"/>
            </a:endParaRPr>
          </a:p>
        </p:txBody>
      </p:sp>
      <p:sp>
        <p:nvSpPr>
          <p:cNvPr id="33795" name="Text Box 4"/>
          <p:cNvSpPr txBox="1">
            <a:spLocks noChangeArrowheads="1"/>
          </p:cNvSpPr>
          <p:nvPr/>
        </p:nvSpPr>
        <p:spPr bwMode="auto">
          <a:xfrm>
            <a:off x="1905000" y="3352799"/>
            <a:ext cx="7239000" cy="3170099"/>
          </a:xfrm>
          <a:prstGeom prst="rect">
            <a:avLst/>
          </a:prstGeom>
          <a:noFill/>
          <a:ln w="9525">
            <a:noFill/>
            <a:miter lim="800000"/>
            <a:headEnd/>
            <a:tailEnd/>
          </a:ln>
        </p:spPr>
        <p:txBody>
          <a:bodyPr wrap="square">
            <a:spAutoFit/>
          </a:bodyPr>
          <a:lstStyle/>
          <a:p>
            <a:pPr eaLnBrk="0" hangingPunct="0"/>
            <a:r>
              <a:rPr lang="en-US" sz="4000" dirty="0" smtClean="0">
                <a:solidFill>
                  <a:srgbClr val="FFFF00"/>
                </a:solidFill>
              </a:rPr>
              <a:t>The Grand Master or his representative ONLY</a:t>
            </a:r>
          </a:p>
          <a:p>
            <a:pPr eaLnBrk="0" hangingPunct="0"/>
            <a:endParaRPr lang="en-US" sz="4000" dirty="0">
              <a:solidFill>
                <a:srgbClr val="FFFF00"/>
              </a:solidFill>
            </a:endParaRPr>
          </a:p>
          <a:p>
            <a:pPr eaLnBrk="0" hangingPunct="0"/>
            <a:r>
              <a:rPr lang="en-US" sz="4000" dirty="0" smtClean="0">
                <a:solidFill>
                  <a:srgbClr val="FFFF00"/>
                </a:solidFill>
              </a:rPr>
              <a:t>Do </a:t>
            </a:r>
            <a:r>
              <a:rPr lang="en-US" sz="4000" dirty="0">
                <a:solidFill>
                  <a:srgbClr val="FFFF00"/>
                </a:solidFill>
              </a:rPr>
              <a:t>NOT make a Templar at </a:t>
            </a:r>
            <a:r>
              <a:rPr lang="en-US" sz="4000" dirty="0" smtClean="0">
                <a:solidFill>
                  <a:srgbClr val="FFFF00"/>
                </a:solidFill>
              </a:rPr>
              <a:t>sight</a:t>
            </a:r>
          </a:p>
          <a:p>
            <a:pPr eaLnBrk="0" hangingPunct="0"/>
            <a:r>
              <a:rPr lang="en-US" sz="4000" dirty="0" smtClean="0">
                <a:solidFill>
                  <a:srgbClr val="FFFF00"/>
                </a:solidFill>
              </a:rPr>
              <a:t>Only the GM may do so</a:t>
            </a:r>
          </a:p>
        </p:txBody>
      </p:sp>
      <p:sp>
        <p:nvSpPr>
          <p:cNvPr id="6" name="Rectangle 2"/>
          <p:cNvSpPr txBox="1">
            <a:spLocks noChangeArrowheads="1"/>
          </p:cNvSpPr>
          <p:nvPr/>
        </p:nvSpPr>
        <p:spPr bwMode="auto">
          <a:xfrm>
            <a:off x="406400" y="1524000"/>
            <a:ext cx="8229600" cy="1524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eaLnBrk="1" hangingPunct="1">
              <a:defRPr/>
            </a:pPr>
            <a:r>
              <a:rPr kumimoji="0" lang="en-US" sz="4000" kern="0" dirty="0" smtClean="0">
                <a:solidFill>
                  <a:srgbClr val="00B050"/>
                </a:solidFill>
                <a:latin typeface="+mn-lt"/>
              </a:rPr>
              <a:t>Who may make someone a Templar at sight?</a:t>
            </a:r>
            <a:endParaRPr kumimoji="0" lang="en-US" sz="4000" kern="0" dirty="0">
              <a:solidFill>
                <a:srgbClr val="00B050"/>
              </a:solidFill>
              <a:latin typeface="+mn-lt"/>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34</a:t>
            </a:fld>
            <a:endParaRPr lang="en-US" dirty="0"/>
          </a:p>
        </p:txBody>
      </p:sp>
    </p:spTree>
    <p:extLst>
      <p:ext uri="{BB962C8B-B14F-4D97-AF65-F5344CB8AC3E}">
        <p14:creationId xmlns:p14="http://schemas.microsoft.com/office/powerpoint/2010/main" val="29784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arn(inVertic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barn(inVertical)">
                                      <p:cBhvr>
                                        <p:cTn id="17"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533400"/>
            <a:ext cx="8229600" cy="1143000"/>
          </a:xfrm>
        </p:spPr>
        <p:txBody>
          <a:bodyPr/>
          <a:lstStyle/>
          <a:p>
            <a:pPr algn="ctr" eaLnBrk="1" hangingPunct="1">
              <a:defRPr/>
            </a:pPr>
            <a:r>
              <a:rPr lang="en-US" sz="6000" dirty="0" err="1" smtClean="0">
                <a:solidFill>
                  <a:schemeClr val="tx1"/>
                </a:solidFill>
                <a:latin typeface="Aharoni" panose="02010803020104030203" pitchFamily="2" charset="-79"/>
                <a:cs typeface="Aharoni" panose="02010803020104030203" pitchFamily="2" charset="-79"/>
              </a:rPr>
              <a:t>Conferal</a:t>
            </a:r>
            <a:r>
              <a:rPr lang="en-US" sz="6000" dirty="0" smtClean="0">
                <a:solidFill>
                  <a:schemeClr val="tx1"/>
                </a:solidFill>
                <a:latin typeface="Aharoni" panose="02010803020104030203" pitchFamily="2" charset="-79"/>
                <a:cs typeface="Aharoni" panose="02010803020104030203" pitchFamily="2" charset="-79"/>
              </a:rPr>
              <a:t> of Orders</a:t>
            </a:r>
            <a:endParaRPr lang="en-US" sz="6000" dirty="0">
              <a:solidFill>
                <a:schemeClr val="tx1"/>
              </a:solidFill>
              <a:latin typeface="Aharoni" panose="02010803020104030203" pitchFamily="2" charset="-79"/>
              <a:cs typeface="Aharoni" panose="02010803020104030203" pitchFamily="2" charset="-79"/>
            </a:endParaRPr>
          </a:p>
        </p:txBody>
      </p:sp>
      <p:sp>
        <p:nvSpPr>
          <p:cNvPr id="33795" name="Text Box 4"/>
          <p:cNvSpPr txBox="1">
            <a:spLocks noChangeArrowheads="1"/>
          </p:cNvSpPr>
          <p:nvPr/>
        </p:nvSpPr>
        <p:spPr bwMode="auto">
          <a:xfrm>
            <a:off x="1905000" y="2878485"/>
            <a:ext cx="7239000" cy="3539430"/>
          </a:xfrm>
          <a:prstGeom prst="rect">
            <a:avLst/>
          </a:prstGeom>
          <a:noFill/>
          <a:ln w="9525">
            <a:noFill/>
            <a:miter lim="800000"/>
            <a:headEnd/>
            <a:tailEnd/>
          </a:ln>
        </p:spPr>
        <p:txBody>
          <a:bodyPr wrap="square">
            <a:spAutoFit/>
          </a:bodyPr>
          <a:lstStyle/>
          <a:p>
            <a:pPr eaLnBrk="0" hangingPunct="0"/>
            <a:r>
              <a:rPr lang="en-US" sz="2800" dirty="0" smtClean="0"/>
              <a:t>Video </a:t>
            </a:r>
            <a:r>
              <a:rPr lang="en-US" sz="2800" dirty="0"/>
              <a:t>tape, DVD or any other form of video presentation of the Orders of </a:t>
            </a:r>
            <a:r>
              <a:rPr lang="en-US" sz="2800" dirty="0" err="1"/>
              <a:t>Templary</a:t>
            </a:r>
            <a:r>
              <a:rPr lang="en-US" sz="2800" dirty="0"/>
              <a:t> as depicted in the rituals of the Grand Encampment are not to be used in the conferral of said orders. They were produced for instructional purposes only. The conferral of any Order must be done by Sir Knights, in a </a:t>
            </a:r>
            <a:r>
              <a:rPr lang="en-US" sz="2800" dirty="0" err="1"/>
              <a:t>Commandery</a:t>
            </a:r>
            <a:r>
              <a:rPr lang="en-US" sz="2800" dirty="0"/>
              <a:t> Asylum. (2006, p. 69 &amp; 151, No. 3, Fischer)</a:t>
            </a:r>
            <a:endParaRPr lang="en-US" sz="2800" dirty="0" smtClean="0">
              <a:solidFill>
                <a:srgbClr val="FFFF00"/>
              </a:solidFill>
            </a:endParaRPr>
          </a:p>
        </p:txBody>
      </p:sp>
      <p:sp>
        <p:nvSpPr>
          <p:cNvPr id="6" name="Rectangle 2"/>
          <p:cNvSpPr txBox="1">
            <a:spLocks noChangeArrowheads="1"/>
          </p:cNvSpPr>
          <p:nvPr/>
        </p:nvSpPr>
        <p:spPr bwMode="auto">
          <a:xfrm>
            <a:off x="406400" y="1524000"/>
            <a:ext cx="8229600" cy="1524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eaLnBrk="1" hangingPunct="1">
              <a:defRPr/>
            </a:pPr>
            <a:r>
              <a:rPr kumimoji="0" lang="en-US" sz="4000" kern="0" dirty="0" smtClean="0">
                <a:solidFill>
                  <a:srgbClr val="00B050"/>
                </a:solidFill>
                <a:latin typeface="+mn-lt"/>
              </a:rPr>
              <a:t>May we confer the orders by watching a DVD?</a:t>
            </a:r>
            <a:endParaRPr kumimoji="0" lang="en-US" sz="4000" kern="0" dirty="0">
              <a:solidFill>
                <a:srgbClr val="00B050"/>
              </a:solidFill>
              <a:latin typeface="+mn-lt"/>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35</a:t>
            </a:fld>
            <a:endParaRPr lang="en-US" dirty="0"/>
          </a:p>
        </p:txBody>
      </p:sp>
      <p:sp>
        <p:nvSpPr>
          <p:cNvPr id="7" name="Text Box 4"/>
          <p:cNvSpPr txBox="1">
            <a:spLocks noChangeArrowheads="1"/>
          </p:cNvSpPr>
          <p:nvPr/>
        </p:nvSpPr>
        <p:spPr bwMode="auto">
          <a:xfrm>
            <a:off x="31087" y="2937300"/>
            <a:ext cx="1879600" cy="830997"/>
          </a:xfrm>
          <a:prstGeom prst="rect">
            <a:avLst/>
          </a:prstGeom>
          <a:noFill/>
          <a:ln w="9525">
            <a:noFill/>
            <a:miter lim="800000"/>
            <a:headEnd/>
            <a:tailEnd/>
          </a:ln>
        </p:spPr>
        <p:txBody>
          <a:bodyPr wrap="square">
            <a:spAutoFit/>
          </a:bodyPr>
          <a:lstStyle/>
          <a:p>
            <a:pPr algn="ctr" eaLnBrk="0" hangingPunct="0"/>
            <a:r>
              <a:rPr lang="en-US" sz="4800" b="1" dirty="0" smtClean="0">
                <a:solidFill>
                  <a:srgbClr val="FFFF00"/>
                </a:solidFill>
                <a:effectLst>
                  <a:outerShdw blurRad="38100" dist="38100" dir="2700000" algn="tl">
                    <a:srgbClr val="000000">
                      <a:alpha val="43137"/>
                    </a:srgbClr>
                  </a:outerShdw>
                </a:effectLst>
              </a:rPr>
              <a:t>NO</a:t>
            </a:r>
            <a:endParaRPr lang="en-US" sz="4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39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additive="base">
                                        <p:cTn id="12" dur="500" fill="hold"/>
                                        <p:tgtEl>
                                          <p:spTgt spid="33795"/>
                                        </p:tgtEl>
                                        <p:attrNameLst>
                                          <p:attrName>ppt_x</p:attrName>
                                        </p:attrNameLst>
                                      </p:cBhvr>
                                      <p:tavLst>
                                        <p:tav tm="0">
                                          <p:val>
                                            <p:strVal val="#ppt_x"/>
                                          </p:val>
                                        </p:tav>
                                        <p:tav tm="100000">
                                          <p:val>
                                            <p:strVal val="#ppt_x"/>
                                          </p:val>
                                        </p:tav>
                                      </p:tavLst>
                                    </p:anim>
                                    <p:anim calcmode="lin" valueType="num">
                                      <p:cBhvr additive="base">
                                        <p:cTn id="13"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04900" y="500743"/>
            <a:ext cx="6934200" cy="1143000"/>
          </a:xfrm>
        </p:spPr>
        <p:txBody>
          <a:bodyPr/>
          <a:lstStyle/>
          <a:p>
            <a:pPr eaLnBrk="1" hangingPunct="1">
              <a:defRPr/>
            </a:pPr>
            <a:r>
              <a:rPr lang="en-US" sz="6000" dirty="0" smtClean="0">
                <a:solidFill>
                  <a:schemeClr val="tx1"/>
                </a:solidFill>
                <a:latin typeface="Aharoni" panose="02010803020104030203" pitchFamily="2" charset="-79"/>
                <a:cs typeface="Aharoni" panose="02010803020104030203" pitchFamily="2" charset="-79"/>
              </a:rPr>
              <a:t>Annual Conclaves</a:t>
            </a:r>
            <a:endParaRPr lang="en-US" sz="6000" dirty="0">
              <a:solidFill>
                <a:schemeClr val="tx1"/>
              </a:solidFill>
              <a:latin typeface="Aharoni" panose="02010803020104030203" pitchFamily="2" charset="-79"/>
              <a:cs typeface="Aharoni" panose="02010803020104030203" pitchFamily="2" charset="-79"/>
            </a:endParaRPr>
          </a:p>
        </p:txBody>
      </p:sp>
      <p:sp>
        <p:nvSpPr>
          <p:cNvPr id="3" name="TextBox 2"/>
          <p:cNvSpPr txBox="1"/>
          <p:nvPr/>
        </p:nvSpPr>
        <p:spPr>
          <a:xfrm>
            <a:off x="1981200" y="1676400"/>
            <a:ext cx="6705600" cy="4401205"/>
          </a:xfrm>
          <a:prstGeom prst="rect">
            <a:avLst/>
          </a:prstGeom>
          <a:noFill/>
        </p:spPr>
        <p:txBody>
          <a:bodyPr wrap="square" rtlCol="0">
            <a:spAutoFit/>
          </a:bodyPr>
          <a:lstStyle/>
          <a:p>
            <a:r>
              <a:rPr lang="en-US" sz="2800" dirty="0" smtClean="0">
                <a:solidFill>
                  <a:srgbClr val="FFFF00"/>
                </a:solidFill>
              </a:rPr>
              <a:t>There will be no two Annual Conclaves of Grand Commanderies within a Department that conflict with each other.</a:t>
            </a:r>
          </a:p>
          <a:p>
            <a:endParaRPr lang="en-US" sz="2800" dirty="0">
              <a:solidFill>
                <a:srgbClr val="FFFF00"/>
              </a:solidFill>
            </a:endParaRPr>
          </a:p>
          <a:p>
            <a:r>
              <a:rPr lang="en-US" sz="2800" dirty="0" smtClean="0">
                <a:solidFill>
                  <a:srgbClr val="FFFF00"/>
                </a:solidFill>
              </a:rPr>
              <a:t>Department Commander are required to attend all and cannot be at two places at the same time</a:t>
            </a:r>
          </a:p>
          <a:p>
            <a:endParaRPr lang="en-US" sz="2800" dirty="0">
              <a:solidFill>
                <a:srgbClr val="FFFF00"/>
              </a:solidFill>
            </a:endParaRPr>
          </a:p>
          <a:p>
            <a:r>
              <a:rPr lang="en-US" sz="2800" dirty="0" smtClean="0">
                <a:solidFill>
                  <a:srgbClr val="FFFF00"/>
                </a:solidFill>
              </a:rPr>
              <a:t>The GM will move the conclave of the offending Grand Commandery</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36</a:t>
            </a:fld>
            <a:endParaRPr lang="en-US" dirty="0"/>
          </a:p>
        </p:txBody>
      </p:sp>
    </p:spTree>
    <p:extLst>
      <p:ext uri="{BB962C8B-B14F-4D97-AF65-F5344CB8AC3E}">
        <p14:creationId xmlns:p14="http://schemas.microsoft.com/office/powerpoint/2010/main" val="993277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19314"/>
            <a:ext cx="82296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38915" name="Text Box 4"/>
          <p:cNvSpPr txBox="1">
            <a:spLocks noChangeArrowheads="1"/>
          </p:cNvSpPr>
          <p:nvPr/>
        </p:nvSpPr>
        <p:spPr bwMode="auto">
          <a:xfrm>
            <a:off x="1981200" y="2514600"/>
            <a:ext cx="7162800" cy="3970318"/>
          </a:xfrm>
          <a:prstGeom prst="rect">
            <a:avLst/>
          </a:prstGeom>
          <a:noFill/>
          <a:ln w="9525">
            <a:noFill/>
            <a:miter lim="800000"/>
            <a:headEnd/>
            <a:tailEnd/>
          </a:ln>
        </p:spPr>
        <p:txBody>
          <a:bodyPr wrap="square">
            <a:spAutoFit/>
          </a:bodyPr>
          <a:lstStyle/>
          <a:p>
            <a:pPr eaLnBrk="0" hangingPunct="0"/>
            <a:r>
              <a:rPr lang="en-US" dirty="0" smtClean="0">
                <a:solidFill>
                  <a:srgbClr val="FFFF00"/>
                </a:solidFill>
              </a:rPr>
              <a:t>Do </a:t>
            </a:r>
            <a:r>
              <a:rPr lang="en-US" dirty="0">
                <a:solidFill>
                  <a:srgbClr val="FFFF00"/>
                </a:solidFill>
              </a:rPr>
              <a:t>NOT suspend or expel a Sir Knight for any reason</a:t>
            </a:r>
          </a:p>
          <a:p>
            <a:pPr eaLnBrk="0" hangingPunct="0"/>
            <a:endParaRPr lang="en-US" dirty="0">
              <a:solidFill>
                <a:srgbClr val="FFFF00"/>
              </a:solidFill>
            </a:endParaRPr>
          </a:p>
          <a:p>
            <a:pPr eaLnBrk="0" hangingPunct="0"/>
            <a:r>
              <a:rPr lang="en-US" dirty="0">
                <a:solidFill>
                  <a:srgbClr val="FFFF00"/>
                </a:solidFill>
              </a:rPr>
              <a:t>Only a trial commission may do </a:t>
            </a:r>
            <a:r>
              <a:rPr lang="en-US" dirty="0" smtClean="0">
                <a:solidFill>
                  <a:srgbClr val="FFFF00"/>
                </a:solidFill>
              </a:rPr>
              <a:t>that</a:t>
            </a:r>
          </a:p>
          <a:p>
            <a:pPr eaLnBrk="0" hangingPunct="0"/>
            <a:endParaRPr lang="en-US" dirty="0">
              <a:solidFill>
                <a:srgbClr val="FFFF00"/>
              </a:solidFill>
            </a:endParaRPr>
          </a:p>
          <a:p>
            <a:pPr eaLnBrk="0" hangingPunct="0"/>
            <a:r>
              <a:rPr lang="en-US" dirty="0" smtClean="0">
                <a:solidFill>
                  <a:srgbClr val="FFFF00"/>
                </a:solidFill>
              </a:rPr>
              <a:t>You may remove an Officer from office</a:t>
            </a:r>
            <a:endParaRPr lang="en-US" dirty="0">
              <a:solidFill>
                <a:srgbClr val="FFFF00"/>
              </a:solidFill>
            </a:endParaRPr>
          </a:p>
        </p:txBody>
      </p:sp>
      <p:sp>
        <p:nvSpPr>
          <p:cNvPr id="5" name="Rectangle 2"/>
          <p:cNvSpPr txBox="1">
            <a:spLocks noChangeArrowheads="1"/>
          </p:cNvSpPr>
          <p:nvPr/>
        </p:nvSpPr>
        <p:spPr bwMode="auto">
          <a:xfrm>
            <a:off x="914400" y="12065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defRPr/>
            </a:pPr>
            <a:r>
              <a:rPr kumimoji="0" lang="en-US" sz="4000" kern="0" dirty="0" smtClean="0">
                <a:solidFill>
                  <a:srgbClr val="00B050"/>
                </a:solidFill>
                <a:latin typeface="+mn-lt"/>
                <a:cs typeface="Aharoni" panose="02010803020104030203" pitchFamily="2" charset="-79"/>
              </a:rPr>
              <a:t>Who may suspend a member?</a:t>
            </a:r>
            <a:endParaRPr kumimoji="0" lang="en-US" sz="4000" kern="0" dirty="0">
              <a:solidFill>
                <a:srgbClr val="00B050"/>
              </a:solidFill>
              <a:latin typeface="+mn-lt"/>
              <a:cs typeface="Aharoni" panose="02010803020104030203" pitchFamily="2" charset="-79"/>
            </a:endParaRP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37</a:t>
            </a:fld>
            <a:endParaRPr lang="en-US" dirty="0"/>
          </a:p>
        </p:txBody>
      </p:sp>
    </p:spTree>
    <p:extLst>
      <p:ext uri="{BB962C8B-B14F-4D97-AF65-F5344CB8AC3E}">
        <p14:creationId xmlns:p14="http://schemas.microsoft.com/office/powerpoint/2010/main" val="36889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1905000" y="1524000"/>
            <a:ext cx="7010400" cy="5016758"/>
          </a:xfrm>
          <a:prstGeom prst="rect">
            <a:avLst/>
          </a:prstGeom>
          <a:noFill/>
          <a:ln w="9525">
            <a:noFill/>
            <a:miter lim="800000"/>
            <a:headEnd/>
            <a:tailEnd/>
          </a:ln>
        </p:spPr>
        <p:txBody>
          <a:bodyPr wrap="square">
            <a:spAutoFit/>
          </a:bodyPr>
          <a:lstStyle/>
          <a:p>
            <a:pPr eaLnBrk="0" hangingPunct="0"/>
            <a:r>
              <a:rPr lang="en-US" sz="3200" dirty="0">
                <a:solidFill>
                  <a:srgbClr val="FFFF00"/>
                </a:solidFill>
              </a:rPr>
              <a:t>DISCIPLINARY RULES </a:t>
            </a:r>
          </a:p>
          <a:p>
            <a:pPr eaLnBrk="0" hangingPunct="0"/>
            <a:r>
              <a:rPr lang="en-US" sz="3200" b="1" dirty="0">
                <a:solidFill>
                  <a:srgbClr val="FFFF00"/>
                </a:solidFill>
              </a:rPr>
              <a:t>Section 209. </a:t>
            </a:r>
            <a:r>
              <a:rPr lang="en-US" sz="3200" dirty="0">
                <a:solidFill>
                  <a:srgbClr val="FFFF00"/>
                </a:solidFill>
              </a:rPr>
              <a:t>In the conduct of all trials and all proceedings incident thereto, the Disciplinary rules adopted by the Grand Encampment shall be observed. </a:t>
            </a:r>
          </a:p>
          <a:p>
            <a:pPr eaLnBrk="0" hangingPunct="0"/>
            <a:endParaRPr lang="en-US" sz="3200" dirty="0">
              <a:solidFill>
                <a:srgbClr val="FFFF00"/>
              </a:solidFill>
            </a:endParaRPr>
          </a:p>
          <a:p>
            <a:pPr eaLnBrk="0" hangingPunct="0"/>
            <a:r>
              <a:rPr lang="en-US" sz="3200" dirty="0">
                <a:solidFill>
                  <a:srgbClr val="FFFF00"/>
                </a:solidFill>
              </a:rPr>
              <a:t>DISCIPLINARY RULES</a:t>
            </a:r>
            <a:r>
              <a:rPr lang="en-US" sz="3200" b="1" dirty="0">
                <a:solidFill>
                  <a:srgbClr val="FFFF00"/>
                </a:solidFill>
              </a:rPr>
              <a:t> </a:t>
            </a:r>
            <a:r>
              <a:rPr lang="en-US" sz="3200" dirty="0">
                <a:solidFill>
                  <a:srgbClr val="FFFF00"/>
                </a:solidFill>
              </a:rPr>
              <a:t>Consisting of Rules Referred to in Section 209 of the Grand Encampment Statutes TRIALS AND PUNISHMENTS OFFENSES </a:t>
            </a:r>
          </a:p>
        </p:txBody>
      </p:sp>
      <p:sp>
        <p:nvSpPr>
          <p:cNvPr id="6" name="Rectangle 2"/>
          <p:cNvSpPr>
            <a:spLocks noGrp="1" noChangeArrowheads="1"/>
          </p:cNvSpPr>
          <p:nvPr>
            <p:ph type="title"/>
          </p:nvPr>
        </p:nvSpPr>
        <p:spPr>
          <a:xfrm>
            <a:off x="1752600" y="4572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38</a:t>
            </a:fld>
            <a:endParaRPr lang="en-US" dirty="0"/>
          </a:p>
        </p:txBody>
      </p:sp>
    </p:spTree>
    <p:extLst>
      <p:ext uri="{BB962C8B-B14F-4D97-AF65-F5344CB8AC3E}">
        <p14:creationId xmlns:p14="http://schemas.microsoft.com/office/powerpoint/2010/main" val="3573299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4"/>
          <p:cNvSpPr txBox="1">
            <a:spLocks noChangeArrowheads="1"/>
          </p:cNvSpPr>
          <p:nvPr/>
        </p:nvSpPr>
        <p:spPr bwMode="auto">
          <a:xfrm>
            <a:off x="2057400" y="1752600"/>
            <a:ext cx="7086600" cy="4832092"/>
          </a:xfrm>
          <a:prstGeom prst="rect">
            <a:avLst/>
          </a:prstGeom>
          <a:noFill/>
          <a:ln w="9525">
            <a:noFill/>
            <a:miter lim="800000"/>
            <a:headEnd/>
            <a:tailEnd/>
          </a:ln>
        </p:spPr>
        <p:txBody>
          <a:bodyPr wrap="square">
            <a:spAutoFit/>
          </a:bodyPr>
          <a:lstStyle/>
          <a:p>
            <a:pPr eaLnBrk="0" hangingPunct="0"/>
            <a:r>
              <a:rPr lang="en-US" sz="2800" dirty="0" smtClean="0">
                <a:solidFill>
                  <a:srgbClr val="FFFF00"/>
                </a:solidFill>
              </a:rPr>
              <a:t>Unless </a:t>
            </a:r>
            <a:r>
              <a:rPr lang="en-US" sz="2800" dirty="0">
                <a:solidFill>
                  <a:srgbClr val="FFFF00"/>
                </a:solidFill>
              </a:rPr>
              <a:t>it is a charge specific to Templary, whenever possible, any charges should be referred to and trials conducted by the Grand Lodge of your jurisdiction.</a:t>
            </a:r>
          </a:p>
          <a:p>
            <a:pPr eaLnBrk="0" hangingPunct="0"/>
            <a:endParaRPr lang="en-US" sz="2800" dirty="0">
              <a:solidFill>
                <a:srgbClr val="FFFF00"/>
              </a:solidFill>
            </a:endParaRPr>
          </a:p>
          <a:p>
            <a:pPr eaLnBrk="0" hangingPunct="0"/>
            <a:r>
              <a:rPr lang="en-US" sz="2800" dirty="0">
                <a:solidFill>
                  <a:srgbClr val="FFFF00"/>
                </a:solidFill>
              </a:rPr>
              <a:t>If, for example, it is a criminal offense or un-Masonic conduct, one trial by the Grand Lodge will cover all Masonic Bodies in the jurisdiction. </a:t>
            </a:r>
          </a:p>
          <a:p>
            <a:pPr eaLnBrk="0" hangingPunct="0"/>
            <a:endParaRPr lang="en-US" sz="2800" dirty="0">
              <a:solidFill>
                <a:srgbClr val="FFFF00"/>
              </a:solidFill>
            </a:endParaRPr>
          </a:p>
          <a:p>
            <a:pPr eaLnBrk="0" hangingPunct="0"/>
            <a:r>
              <a:rPr lang="en-US" sz="2800" dirty="0">
                <a:solidFill>
                  <a:srgbClr val="FFFF00"/>
                </a:solidFill>
              </a:rPr>
              <a:t>It is cleaner and much more efficient.</a:t>
            </a:r>
          </a:p>
        </p:txBody>
      </p:sp>
      <p:sp>
        <p:nvSpPr>
          <p:cNvPr id="7" name="Rectangle 2"/>
          <p:cNvSpPr>
            <a:spLocks noGrp="1" noChangeArrowheads="1"/>
          </p:cNvSpPr>
          <p:nvPr>
            <p:ph type="title"/>
          </p:nvPr>
        </p:nvSpPr>
        <p:spPr>
          <a:xfrm>
            <a:off x="1676400" y="533400"/>
            <a:ext cx="6096000" cy="1143000"/>
          </a:xfrm>
        </p:spPr>
        <p:txBody>
          <a:bodyPr/>
          <a:lstStyle/>
          <a:p>
            <a:pPr algn="ctr" eaLnBrk="1" hangingPunct="1">
              <a:defRPr/>
            </a:pPr>
            <a:r>
              <a:rPr lang="en-US" sz="6000" dirty="0">
                <a:solidFill>
                  <a:schemeClr val="tx1"/>
                </a:solidFill>
                <a:latin typeface="Aharoni" panose="02010803020104030203" pitchFamily="2" charset="-79"/>
                <a:cs typeface="Aharoni" panose="02010803020104030203" pitchFamily="2" charset="-79"/>
              </a:rPr>
              <a:t>Discipline</a:t>
            </a:r>
          </a:p>
        </p:txBody>
      </p:sp>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39</a:t>
            </a:fld>
            <a:endParaRPr lang="en-US" dirty="0"/>
          </a:p>
        </p:txBody>
      </p:sp>
    </p:spTree>
    <p:extLst>
      <p:ext uri="{BB962C8B-B14F-4D97-AF65-F5344CB8AC3E}">
        <p14:creationId xmlns:p14="http://schemas.microsoft.com/office/powerpoint/2010/main" val="263881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p:cTn id="15"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40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p:cTn id="23"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rgbClr val="00B050"/>
                </a:solidFill>
              </a:rPr>
              <a:t>How are nominations for the Knight Templar Cross of Honor made?</a:t>
            </a:r>
          </a:p>
        </p:txBody>
      </p:sp>
      <p:sp>
        <p:nvSpPr>
          <p:cNvPr id="28675" name="Text Box 4"/>
          <p:cNvSpPr txBox="1">
            <a:spLocks noChangeArrowheads="1"/>
          </p:cNvSpPr>
          <p:nvPr/>
        </p:nvSpPr>
        <p:spPr bwMode="auto">
          <a:xfrm>
            <a:off x="2001190" y="3886200"/>
            <a:ext cx="7142810" cy="1477328"/>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Nominated by the Commandery</a:t>
            </a:r>
          </a:p>
          <a:p>
            <a:pPr eaLnBrk="0" hangingPunct="0">
              <a:spcBef>
                <a:spcPct val="50000"/>
              </a:spcBef>
            </a:pPr>
            <a:r>
              <a:rPr lang="en-US" dirty="0" smtClean="0">
                <a:solidFill>
                  <a:srgbClr val="FFFF00"/>
                </a:solidFill>
              </a:rPr>
              <a:t>Approved by Grand Commander</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4</a:t>
            </a:fld>
            <a:endParaRPr lang="en-US" dirty="0"/>
          </a:p>
        </p:txBody>
      </p:sp>
    </p:spTree>
    <p:extLst>
      <p:ext uri="{BB962C8B-B14F-4D97-AF65-F5344CB8AC3E}">
        <p14:creationId xmlns:p14="http://schemas.microsoft.com/office/powerpoint/2010/main" val="31604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609600"/>
            <a:ext cx="6096000" cy="1143000"/>
          </a:xfrm>
        </p:spPr>
        <p:txBody>
          <a:bodyPr/>
          <a:lstStyle/>
          <a:p>
            <a:pPr algn="ctr"/>
            <a:r>
              <a:rPr lang="en-US" dirty="0" smtClean="0"/>
              <a:t>The End</a:t>
            </a:r>
            <a:endParaRPr lang="en-US" dirty="0"/>
          </a:p>
        </p:txBody>
      </p:sp>
      <p:pic>
        <p:nvPicPr>
          <p:cNvPr id="28674" name="Picture 3"/>
          <p:cNvPicPr>
            <a:picLocks noGrp="1" noChangeAspect="1" noChangeArrowheads="1"/>
          </p:cNvPicPr>
          <p:nvPr>
            <p:ph idx="1"/>
          </p:nvPr>
        </p:nvPicPr>
        <p:blipFill>
          <a:blip r:embed="rId2">
            <a:clrChange>
              <a:clrFrom>
                <a:srgbClr val="FFFFFF"/>
              </a:clrFrom>
              <a:clrTo>
                <a:srgbClr val="FFFFFF">
                  <a:alpha val="0"/>
                </a:srgbClr>
              </a:clrTo>
            </a:clrChange>
          </a:blip>
          <a:stretch>
            <a:fillRect/>
          </a:stretch>
        </p:blipFill>
        <p:spPr>
          <a:xfrm>
            <a:off x="3200400" y="1905000"/>
            <a:ext cx="3099521" cy="3886200"/>
          </a:xfrm>
        </p:spPr>
      </p:pic>
      <p:sp>
        <p:nvSpPr>
          <p:cNvPr id="2" name="Slide Number Placeholder 1"/>
          <p:cNvSpPr>
            <a:spLocks noGrp="1"/>
          </p:cNvSpPr>
          <p:nvPr>
            <p:ph type="sldNum" sz="quarter" idx="12"/>
          </p:nvPr>
        </p:nvSpPr>
        <p:spPr/>
        <p:txBody>
          <a:bodyPr/>
          <a:lstStyle/>
          <a:p>
            <a:pPr>
              <a:defRPr/>
            </a:pPr>
            <a:fld id="{14E0A89A-8609-4597-8AFE-8FA09ADB30BD}" type="slidenum">
              <a:rPr lang="en-US" smtClean="0"/>
              <a:pPr>
                <a:defRPr/>
              </a:pPr>
              <a:t>40</a:t>
            </a:fld>
            <a:endParaRPr lang="en-US" dirty="0"/>
          </a:p>
        </p:txBody>
      </p:sp>
    </p:spTree>
    <p:extLst>
      <p:ext uri="{BB962C8B-B14F-4D97-AF65-F5344CB8AC3E}">
        <p14:creationId xmlns:p14="http://schemas.microsoft.com/office/powerpoint/2010/main" val="2416707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rgbClr val="00B050"/>
                </a:solidFill>
              </a:rPr>
              <a:t>When should nominations for the Knight Templar Cross of Honor be made?</a:t>
            </a:r>
          </a:p>
        </p:txBody>
      </p:sp>
      <p:sp>
        <p:nvSpPr>
          <p:cNvPr id="28675" name="Text Box 4"/>
          <p:cNvSpPr txBox="1">
            <a:spLocks noChangeArrowheads="1"/>
          </p:cNvSpPr>
          <p:nvPr/>
        </p:nvSpPr>
        <p:spPr bwMode="auto">
          <a:xfrm>
            <a:off x="2008117" y="3962400"/>
            <a:ext cx="7142810" cy="1200329"/>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Recommend 60 days before Grand Conclave</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5</a:t>
            </a:fld>
            <a:endParaRPr lang="en-US" dirty="0"/>
          </a:p>
        </p:txBody>
      </p:sp>
    </p:spTree>
    <p:extLst>
      <p:ext uri="{BB962C8B-B14F-4D97-AF65-F5344CB8AC3E}">
        <p14:creationId xmlns:p14="http://schemas.microsoft.com/office/powerpoint/2010/main" val="28086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KTCH</a:t>
            </a:r>
            <a:endParaRPr lang="en-US" sz="6000" dirty="0"/>
          </a:p>
        </p:txBody>
      </p:sp>
      <p:sp>
        <p:nvSpPr>
          <p:cNvPr id="2" name="Content Placeholder 1"/>
          <p:cNvSpPr>
            <a:spLocks noGrp="1"/>
          </p:cNvSpPr>
          <p:nvPr>
            <p:ph idx="1"/>
          </p:nvPr>
        </p:nvSpPr>
        <p:spPr>
          <a:xfrm>
            <a:off x="762000" y="1676400"/>
            <a:ext cx="8153400" cy="1905000"/>
          </a:xfrm>
        </p:spPr>
        <p:txBody>
          <a:bodyPr/>
          <a:lstStyle/>
          <a:p>
            <a:r>
              <a:rPr lang="en-US" sz="4000" b="1" dirty="0" smtClean="0">
                <a:solidFill>
                  <a:srgbClr val="00B050"/>
                </a:solidFill>
              </a:rPr>
              <a:t>How many KTCH awards may a Grand Commandery make each year?</a:t>
            </a:r>
          </a:p>
        </p:txBody>
      </p:sp>
      <p:sp>
        <p:nvSpPr>
          <p:cNvPr id="28675" name="Text Box 4"/>
          <p:cNvSpPr txBox="1">
            <a:spLocks noChangeArrowheads="1"/>
          </p:cNvSpPr>
          <p:nvPr/>
        </p:nvSpPr>
        <p:spPr bwMode="auto">
          <a:xfrm>
            <a:off x="2008117" y="3962400"/>
            <a:ext cx="7142810" cy="1754326"/>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One (1) </a:t>
            </a:r>
            <a:r>
              <a:rPr lang="en-US" dirty="0" smtClean="0">
                <a:solidFill>
                  <a:srgbClr val="FFFF00"/>
                </a:solidFill>
              </a:rPr>
              <a:t>+ an additional for each 5,000 members or major fraction thereof</a:t>
            </a:r>
            <a:endParaRPr lang="en-US" sz="3200" dirty="0">
              <a:solidFill>
                <a:srgbClr val="FFFF00"/>
              </a:solidFill>
            </a:endParaRPr>
          </a:p>
        </p:txBody>
      </p:sp>
      <p:sp>
        <p:nvSpPr>
          <p:cNvPr id="5" name="Text Box 4"/>
          <p:cNvSpPr txBox="1">
            <a:spLocks noChangeArrowheads="1"/>
          </p:cNvSpPr>
          <p:nvPr/>
        </p:nvSpPr>
        <p:spPr bwMode="auto">
          <a:xfrm>
            <a:off x="3048000" y="5952618"/>
            <a:ext cx="5390210" cy="646331"/>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chemeClr val="tx1">
                    <a:lumMod val="50000"/>
                  </a:schemeClr>
                </a:solidFill>
              </a:rPr>
              <a:t>3,000 members = 2 awards</a:t>
            </a:r>
            <a:endParaRPr lang="en-US" sz="3200" dirty="0">
              <a:solidFill>
                <a:schemeClr val="tx1">
                  <a:lumMod val="50000"/>
                </a:schemeClr>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6</a:t>
            </a:fld>
            <a:endParaRPr lang="en-US" dirty="0"/>
          </a:p>
        </p:txBody>
      </p:sp>
    </p:spTree>
    <p:extLst>
      <p:ext uri="{BB962C8B-B14F-4D97-AF65-F5344CB8AC3E}">
        <p14:creationId xmlns:p14="http://schemas.microsoft.com/office/powerpoint/2010/main" val="349109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5247" y="381000"/>
            <a:ext cx="7239000" cy="1143000"/>
          </a:xfrm>
        </p:spPr>
        <p:txBody>
          <a:bodyPr/>
          <a:lstStyle/>
          <a:p>
            <a:pPr algn="ctr" eaLnBrk="1" hangingPunct="1">
              <a:defRPr/>
            </a:pPr>
            <a:r>
              <a:rPr lang="en-US" sz="6000" dirty="0" smtClean="0"/>
              <a:t/>
            </a:r>
            <a:br>
              <a:rPr lang="en-US" sz="6000" dirty="0" smtClean="0"/>
            </a:br>
            <a:r>
              <a:rPr lang="en-US" sz="6000" dirty="0" smtClean="0">
                <a:solidFill>
                  <a:schemeClr val="tx1"/>
                </a:solidFill>
                <a:latin typeface="Aharoni" panose="02010803020104030203" pitchFamily="2" charset="-79"/>
                <a:cs typeface="Aharoni" panose="02010803020104030203" pitchFamily="2" charset="-79"/>
              </a:rPr>
              <a:t>Performing Ritual</a:t>
            </a:r>
            <a:r>
              <a:rPr lang="en-US" sz="6000" dirty="0" smtClean="0"/>
              <a:t>	</a:t>
            </a:r>
            <a:endParaRPr lang="en-US" sz="6000" dirty="0"/>
          </a:p>
        </p:txBody>
      </p:sp>
      <p:sp>
        <p:nvSpPr>
          <p:cNvPr id="2" name="Content Placeholder 1"/>
          <p:cNvSpPr>
            <a:spLocks noGrp="1"/>
          </p:cNvSpPr>
          <p:nvPr>
            <p:ph idx="1"/>
          </p:nvPr>
        </p:nvSpPr>
        <p:spPr>
          <a:xfrm>
            <a:off x="762000" y="1828800"/>
            <a:ext cx="8229600" cy="2133600"/>
          </a:xfrm>
        </p:spPr>
        <p:txBody>
          <a:bodyPr/>
          <a:lstStyle/>
          <a:p>
            <a:r>
              <a:rPr lang="en-US" sz="4000" b="1" dirty="0" smtClean="0">
                <a:solidFill>
                  <a:srgbClr val="00B050"/>
                </a:solidFill>
              </a:rPr>
              <a:t>May a man who is not a Knight Templar participate in a tiled opening?</a:t>
            </a:r>
          </a:p>
        </p:txBody>
      </p:sp>
      <p:sp>
        <p:nvSpPr>
          <p:cNvPr id="28675" name="Text Box 4"/>
          <p:cNvSpPr txBox="1">
            <a:spLocks noChangeArrowheads="1"/>
          </p:cNvSpPr>
          <p:nvPr/>
        </p:nvSpPr>
        <p:spPr bwMode="auto">
          <a:xfrm>
            <a:off x="2514600" y="4265819"/>
            <a:ext cx="5757356" cy="1384995"/>
          </a:xfrm>
          <a:prstGeom prst="rect">
            <a:avLst/>
          </a:prstGeom>
          <a:noFill/>
          <a:ln w="9525">
            <a:noFill/>
            <a:miter lim="800000"/>
            <a:headEnd/>
            <a:tailEnd/>
          </a:ln>
        </p:spPr>
        <p:txBody>
          <a:bodyPr wrap="square">
            <a:spAutoFit/>
          </a:bodyPr>
          <a:lstStyle/>
          <a:p>
            <a:pPr eaLnBrk="0" hangingPunct="0">
              <a:spcBef>
                <a:spcPct val="50000"/>
              </a:spcBef>
            </a:pPr>
            <a:r>
              <a:rPr lang="en-US" sz="3600" dirty="0" smtClean="0">
                <a:solidFill>
                  <a:srgbClr val="FFFF00"/>
                </a:solidFill>
              </a:rPr>
              <a:t>No</a:t>
            </a:r>
          </a:p>
          <a:p>
            <a:pPr eaLnBrk="0" hangingPunct="0">
              <a:spcBef>
                <a:spcPct val="50000"/>
              </a:spcBef>
            </a:pPr>
            <a:r>
              <a:rPr lang="en-US" sz="3200" dirty="0" smtClean="0">
                <a:solidFill>
                  <a:srgbClr val="FFFF00"/>
                </a:solidFill>
              </a:rPr>
              <a:t>Why is this even a question</a:t>
            </a:r>
            <a:endParaRPr lang="en-US" sz="3200" dirty="0">
              <a:solidFill>
                <a:srgbClr val="FFFF00"/>
              </a:solidFill>
            </a:endParaRP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7</a:t>
            </a:fld>
            <a:endParaRPr lang="en-US" dirty="0"/>
          </a:p>
        </p:txBody>
      </p:sp>
    </p:spTree>
    <p:extLst>
      <p:ext uri="{BB962C8B-B14F-4D97-AF65-F5344CB8AC3E}">
        <p14:creationId xmlns:p14="http://schemas.microsoft.com/office/powerpoint/2010/main" val="339096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838200" y="1625600"/>
            <a:ext cx="8153400" cy="1600200"/>
          </a:xfrm>
        </p:spPr>
        <p:txBody>
          <a:bodyPr/>
          <a:lstStyle/>
          <a:p>
            <a:r>
              <a:rPr lang="en-US" sz="4000" b="1" dirty="0" smtClean="0">
                <a:solidFill>
                  <a:srgbClr val="00B050"/>
                </a:solidFill>
              </a:rPr>
              <a:t>Where may jewels be worn on the uniform?</a:t>
            </a:r>
          </a:p>
        </p:txBody>
      </p:sp>
      <p:sp>
        <p:nvSpPr>
          <p:cNvPr id="28675" name="Text Box 4"/>
          <p:cNvSpPr txBox="1">
            <a:spLocks noChangeArrowheads="1"/>
          </p:cNvSpPr>
          <p:nvPr/>
        </p:nvSpPr>
        <p:spPr bwMode="auto">
          <a:xfrm>
            <a:off x="1828800" y="2895600"/>
            <a:ext cx="7356763" cy="3539430"/>
          </a:xfrm>
          <a:prstGeom prst="rect">
            <a:avLst/>
          </a:prstGeom>
          <a:noFill/>
          <a:ln w="9525">
            <a:noFill/>
            <a:miter lim="800000"/>
            <a:headEnd/>
            <a:tailEnd/>
          </a:ln>
        </p:spPr>
        <p:txBody>
          <a:bodyPr wrap="square">
            <a:spAutoFit/>
          </a:bodyPr>
          <a:lstStyle/>
          <a:p>
            <a:r>
              <a:rPr lang="en-US" sz="3200" dirty="0">
                <a:solidFill>
                  <a:srgbClr val="FFFF00"/>
                </a:solidFill>
              </a:rPr>
              <a:t>Section 301.  Only Templar Jewels are to be worn on the Templar Uniform. Jewels of office, meritorious jewels, badge of Commanderies, Malta and Red Cross jewel may be worn on the left breast, placed in the order named, from the wearer's right to left. (1985, p. 75-80)</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8</a:t>
            </a:fld>
            <a:endParaRPr lang="en-US" dirty="0"/>
          </a:p>
        </p:txBody>
      </p:sp>
    </p:spTree>
    <p:extLst>
      <p:ext uri="{BB962C8B-B14F-4D97-AF65-F5344CB8AC3E}">
        <p14:creationId xmlns:p14="http://schemas.microsoft.com/office/powerpoint/2010/main" val="42642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609600"/>
            <a:ext cx="6096000" cy="1143000"/>
          </a:xfrm>
        </p:spPr>
        <p:txBody>
          <a:bodyPr/>
          <a:lstStyle/>
          <a:p>
            <a:pPr algn="ctr" eaLnBrk="1" hangingPunct="1">
              <a:defRPr/>
            </a:pPr>
            <a:r>
              <a:rPr lang="en-US" sz="6000" dirty="0" smtClean="0">
                <a:solidFill>
                  <a:schemeClr val="tx1"/>
                </a:solidFill>
                <a:latin typeface="Aharoni" panose="02010803020104030203" pitchFamily="2" charset="-79"/>
                <a:cs typeface="Aharoni" panose="02010803020104030203" pitchFamily="2" charset="-79"/>
              </a:rPr>
              <a:t>Jewels</a:t>
            </a:r>
            <a:endParaRPr lang="en-US" sz="6000" dirty="0"/>
          </a:p>
        </p:txBody>
      </p:sp>
      <p:sp>
        <p:nvSpPr>
          <p:cNvPr id="2" name="Content Placeholder 1"/>
          <p:cNvSpPr>
            <a:spLocks noGrp="1"/>
          </p:cNvSpPr>
          <p:nvPr>
            <p:ph idx="1"/>
          </p:nvPr>
        </p:nvSpPr>
        <p:spPr>
          <a:xfrm>
            <a:off x="762000" y="1828800"/>
            <a:ext cx="8153400" cy="1600200"/>
          </a:xfrm>
        </p:spPr>
        <p:txBody>
          <a:bodyPr/>
          <a:lstStyle/>
          <a:p>
            <a:r>
              <a:rPr lang="en-US" sz="4000" b="1" dirty="0" smtClean="0">
                <a:solidFill>
                  <a:srgbClr val="00B050"/>
                </a:solidFill>
              </a:rPr>
              <a:t>What makes a Jewel a Templar Jewel?</a:t>
            </a:r>
          </a:p>
        </p:txBody>
      </p:sp>
      <p:sp>
        <p:nvSpPr>
          <p:cNvPr id="28675" name="Text Box 4"/>
          <p:cNvSpPr txBox="1">
            <a:spLocks noChangeArrowheads="1"/>
          </p:cNvSpPr>
          <p:nvPr/>
        </p:nvSpPr>
        <p:spPr bwMode="auto">
          <a:xfrm>
            <a:off x="2042753" y="3581400"/>
            <a:ext cx="7142810" cy="2677656"/>
          </a:xfrm>
          <a:prstGeom prst="rect">
            <a:avLst/>
          </a:prstGeom>
          <a:noFill/>
          <a:ln w="9525">
            <a:noFill/>
            <a:miter lim="800000"/>
            <a:headEnd/>
            <a:tailEnd/>
          </a:ln>
        </p:spPr>
        <p:txBody>
          <a:bodyPr wrap="square">
            <a:spAutoFit/>
          </a:bodyPr>
          <a:lstStyle/>
          <a:p>
            <a:pPr eaLnBrk="0" hangingPunct="0">
              <a:spcBef>
                <a:spcPct val="50000"/>
              </a:spcBef>
            </a:pPr>
            <a:r>
              <a:rPr lang="en-US" sz="2400" dirty="0">
                <a:solidFill>
                  <a:srgbClr val="FFFF00"/>
                </a:solidFill>
              </a:rPr>
              <a:t>Only Templar jewels may be worn on a Templar uniform and it is presumed that a Grand Commandery has ruled correctly on individual jewels unless found otherwise. A Drill Corps badge qualifies as a Templar Jewel. The authority of different Grand Commanderies to govern their jurisdictions permits differences to occur. (1925, p 73 &amp; 402, No. 21, Newby) </a:t>
            </a:r>
          </a:p>
        </p:txBody>
      </p:sp>
      <p:sp>
        <p:nvSpPr>
          <p:cNvPr id="3" name="Slide Number Placeholder 2"/>
          <p:cNvSpPr>
            <a:spLocks noGrp="1"/>
          </p:cNvSpPr>
          <p:nvPr>
            <p:ph type="sldNum" sz="quarter" idx="12"/>
          </p:nvPr>
        </p:nvSpPr>
        <p:spPr/>
        <p:txBody>
          <a:bodyPr/>
          <a:lstStyle/>
          <a:p>
            <a:pPr>
              <a:defRPr/>
            </a:pPr>
            <a:fld id="{14E0A89A-8609-4597-8AFE-8FA09ADB30BD}" type="slidenum">
              <a:rPr lang="en-US" smtClean="0"/>
              <a:pPr>
                <a:defRPr/>
              </a:pPr>
              <a:t>9</a:t>
            </a:fld>
            <a:endParaRPr lang="en-US" dirty="0"/>
          </a:p>
        </p:txBody>
      </p:sp>
    </p:spTree>
    <p:extLst>
      <p:ext uri="{BB962C8B-B14F-4D97-AF65-F5344CB8AC3E}">
        <p14:creationId xmlns:p14="http://schemas.microsoft.com/office/powerpoint/2010/main" val="2921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fade">
                                      <p:cBhvr>
                                        <p:cTn id="13"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3600" b="0" i="0" u="none" strike="noStrike" cap="none" normalizeH="0" baseline="0" smtClean="0">
            <a:ln>
              <a:noFill/>
            </a:ln>
            <a:solidFill>
              <a:srgbClr val="FFFF99"/>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3600" b="0" i="0" u="none" strike="noStrike" cap="none" normalizeH="0" baseline="0" smtClean="0">
            <a:ln>
              <a:noFill/>
            </a:ln>
            <a:solidFill>
              <a:srgbClr val="FFFF99"/>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1479</TotalTime>
  <Words>1506</Words>
  <Application>Microsoft Office PowerPoint</Application>
  <PresentationFormat>On-screen Show (4:3)</PresentationFormat>
  <Paragraphs>190</Paragraphs>
  <Slides>40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Aharoni</vt:lpstr>
      <vt:lpstr>Arial</vt:lpstr>
      <vt:lpstr>Arial Narrow</vt:lpstr>
      <vt:lpstr>Times New Roman</vt:lpstr>
      <vt:lpstr>Wingdings</vt:lpstr>
      <vt:lpstr>Generic</vt:lpstr>
      <vt:lpstr>Bitmap Image</vt:lpstr>
      <vt:lpstr>Templar Law</vt:lpstr>
      <vt:lpstr>Officers</vt:lpstr>
      <vt:lpstr>KTCH</vt:lpstr>
      <vt:lpstr>KTCH</vt:lpstr>
      <vt:lpstr>KTCH</vt:lpstr>
      <vt:lpstr>KTCH</vt:lpstr>
      <vt:lpstr> Performing Ritual </vt:lpstr>
      <vt:lpstr>Jewels</vt:lpstr>
      <vt:lpstr>Jewels</vt:lpstr>
      <vt:lpstr>Jewels</vt:lpstr>
      <vt:lpstr>Jewels</vt:lpstr>
      <vt:lpstr>Jewels</vt:lpstr>
      <vt:lpstr>Jewels</vt:lpstr>
      <vt:lpstr>Jewels</vt:lpstr>
      <vt:lpstr>Jewels</vt:lpstr>
      <vt:lpstr>Jewels</vt:lpstr>
      <vt:lpstr>Uniforms</vt:lpstr>
      <vt:lpstr>Uniforms</vt:lpstr>
      <vt:lpstr>Uniforms</vt:lpstr>
      <vt:lpstr>Uniforms</vt:lpstr>
      <vt:lpstr>Uniforms</vt:lpstr>
      <vt:lpstr>Uniforms</vt:lpstr>
      <vt:lpstr>Honorary Title</vt:lpstr>
      <vt:lpstr>Honorary Titles</vt:lpstr>
      <vt:lpstr>Honorary Titles</vt:lpstr>
      <vt:lpstr>Honorary Titles</vt:lpstr>
      <vt:lpstr>Honorary Titles</vt:lpstr>
      <vt:lpstr>Honorary Titles</vt:lpstr>
      <vt:lpstr>Honorary Titles</vt:lpstr>
      <vt:lpstr>Committees</vt:lpstr>
      <vt:lpstr>Authority</vt:lpstr>
      <vt:lpstr>Dispensations</vt:lpstr>
      <vt:lpstr>Dispensations</vt:lpstr>
      <vt:lpstr>Authority</vt:lpstr>
      <vt:lpstr>Conferal of Orders</vt:lpstr>
      <vt:lpstr>Annual Conclaves</vt:lpstr>
      <vt:lpstr>Discipline</vt:lpstr>
      <vt:lpstr>Discipline</vt:lpstr>
      <vt:lpstr>Discipline</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Goodwin</dc:creator>
  <cp:lastModifiedBy>dvaught</cp:lastModifiedBy>
  <cp:revision>72</cp:revision>
  <cp:lastPrinted>1601-01-01T00:00:00Z</cp:lastPrinted>
  <dcterms:created xsi:type="dcterms:W3CDTF">1601-01-01T00:00:00Z</dcterms:created>
  <dcterms:modified xsi:type="dcterms:W3CDTF">2015-09-22T17:34:20Z</dcterms:modified>
</cp:coreProperties>
</file>